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1"/>
  </p:notesMasterIdLst>
  <p:sldIdLst>
    <p:sldId id="273" r:id="rId2"/>
    <p:sldId id="256" r:id="rId3"/>
    <p:sldId id="258" r:id="rId4"/>
    <p:sldId id="262" r:id="rId5"/>
    <p:sldId id="259" r:id="rId6"/>
    <p:sldId id="261" r:id="rId7"/>
    <p:sldId id="265" r:id="rId8"/>
    <p:sldId id="264" r:id="rId9"/>
    <p:sldId id="266" r:id="rId10"/>
    <p:sldId id="263" r:id="rId11"/>
    <p:sldId id="267" r:id="rId12"/>
    <p:sldId id="269" r:id="rId13"/>
    <p:sldId id="270" r:id="rId14"/>
    <p:sldId id="272" r:id="rId15"/>
    <p:sldId id="271" r:id="rId16"/>
    <p:sldId id="274" r:id="rId17"/>
    <p:sldId id="275" r:id="rId18"/>
    <p:sldId id="276"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70DF90-B15F-B846-9799-18C6F5225A98}">
          <p14:sldIdLst>
            <p14:sldId id="273"/>
            <p14:sldId id="256"/>
            <p14:sldId id="258"/>
            <p14:sldId id="262"/>
            <p14:sldId id="259"/>
            <p14:sldId id="261"/>
            <p14:sldId id="265"/>
            <p14:sldId id="264"/>
            <p14:sldId id="266"/>
            <p14:sldId id="263"/>
            <p14:sldId id="267"/>
            <p14:sldId id="269"/>
            <p14:sldId id="270"/>
            <p14:sldId id="272"/>
            <p14:sldId id="271"/>
            <p14:sldId id="274"/>
            <p14:sldId id="275"/>
            <p14:sldId id="276"/>
          </p14:sldIdLst>
        </p14:section>
        <p14:section name="APPENDIX" id="{FFABE8DB-5DC2-8545-8E3A-1856F86DAF47}">
          <p14:sldIdLst>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0000"/>
    <a:srgbClr val="3331D7"/>
    <a:srgbClr val="F566E8"/>
    <a:srgbClr val="FFC002"/>
    <a:srgbClr val="D0D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65"/>
    <p:restoredTop sz="86426"/>
  </p:normalViewPr>
  <p:slideViewPr>
    <p:cSldViewPr snapToGrid="0" snapToObjects="1">
      <p:cViewPr varScale="1">
        <p:scale>
          <a:sx n="109" d="100"/>
          <a:sy n="109" d="100"/>
        </p:scale>
        <p:origin x="1336" y="248"/>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53-DA28-284E-80C2-31B7637ADD03}"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7425F-730B-4F45-A8E5-37AD8AD1AD1F}" type="slidenum">
              <a:rPr lang="en-US" smtClean="0"/>
              <a:t>‹#›</a:t>
            </a:fld>
            <a:endParaRPr lang="en-US"/>
          </a:p>
        </p:txBody>
      </p:sp>
    </p:spTree>
    <p:extLst>
      <p:ext uri="{BB962C8B-B14F-4D97-AF65-F5344CB8AC3E}">
        <p14:creationId xmlns:p14="http://schemas.microsoft.com/office/powerpoint/2010/main" val="463021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3</a:t>
            </a:fld>
            <a:endParaRPr lang="en-US"/>
          </a:p>
        </p:txBody>
      </p:sp>
    </p:spTree>
    <p:extLst>
      <p:ext uri="{BB962C8B-B14F-4D97-AF65-F5344CB8AC3E}">
        <p14:creationId xmlns:p14="http://schemas.microsoft.com/office/powerpoint/2010/main" val="173016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4</a:t>
            </a:fld>
            <a:endParaRPr lang="en-US"/>
          </a:p>
        </p:txBody>
      </p:sp>
    </p:spTree>
    <p:extLst>
      <p:ext uri="{BB962C8B-B14F-4D97-AF65-F5344CB8AC3E}">
        <p14:creationId xmlns:p14="http://schemas.microsoft.com/office/powerpoint/2010/main" val="281996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9</a:t>
            </a:fld>
            <a:endParaRPr lang="en-US"/>
          </a:p>
        </p:txBody>
      </p:sp>
    </p:spTree>
    <p:extLst>
      <p:ext uri="{BB962C8B-B14F-4D97-AF65-F5344CB8AC3E}">
        <p14:creationId xmlns:p14="http://schemas.microsoft.com/office/powerpoint/2010/main" val="366983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15</a:t>
            </a:fld>
            <a:endParaRPr lang="en-US"/>
          </a:p>
        </p:txBody>
      </p:sp>
    </p:spTree>
    <p:extLst>
      <p:ext uri="{BB962C8B-B14F-4D97-AF65-F5344CB8AC3E}">
        <p14:creationId xmlns:p14="http://schemas.microsoft.com/office/powerpoint/2010/main" val="35928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19</a:t>
            </a:fld>
            <a:endParaRPr lang="en-US"/>
          </a:p>
        </p:txBody>
      </p:sp>
    </p:spTree>
    <p:extLst>
      <p:ext uri="{BB962C8B-B14F-4D97-AF65-F5344CB8AC3E}">
        <p14:creationId xmlns:p14="http://schemas.microsoft.com/office/powerpoint/2010/main" val="407517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3A488A-EA3F-2E4C-A1CC-DE1607AB85ED}"/>
              </a:ext>
            </a:extLst>
          </p:cNvPr>
          <p:cNvSpPr>
            <a:spLocks noGrp="1"/>
          </p:cNvSpPr>
          <p:nvPr>
            <p:ph type="subTitle" idx="1"/>
          </p:nvPr>
        </p:nvSpPr>
        <p:spPr>
          <a:xfrm>
            <a:off x="6257924" y="3602038"/>
            <a:ext cx="4410075" cy="35038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5" name="Footer Placeholder 4">
            <a:extLst>
              <a:ext uri="{FF2B5EF4-FFF2-40B4-BE49-F238E27FC236}">
                <a16:creationId xmlns:a16="http://schemas.microsoft.com/office/drawing/2014/main" id="{AEF27B85-D541-DA47-AA19-95950078C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DE5A5-965F-4948-8488-B19D9DC3DDBB}"/>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8" name="Title 1">
            <a:extLst>
              <a:ext uri="{FF2B5EF4-FFF2-40B4-BE49-F238E27FC236}">
                <a16:creationId xmlns:a16="http://schemas.microsoft.com/office/drawing/2014/main" id="{9F564EF5-DCB3-974A-BEC4-CF101A245E1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cxnSp>
        <p:nvCxnSpPr>
          <p:cNvPr id="9" name="Straight Connector 8">
            <a:extLst>
              <a:ext uri="{FF2B5EF4-FFF2-40B4-BE49-F238E27FC236}">
                <a16:creationId xmlns:a16="http://schemas.microsoft.com/office/drawing/2014/main" id="{FA5A969B-DF20-6543-97A8-64D96E48FED9}"/>
              </a:ext>
            </a:extLst>
          </p:cNvPr>
          <p:cNvCxnSpPr>
            <a:cxnSpLocks/>
          </p:cNvCxnSpPr>
          <p:nvPr userDrawn="1"/>
        </p:nvCxnSpPr>
        <p:spPr>
          <a:xfrm>
            <a:off x="-1" y="3501564"/>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543FDD-86C9-464B-9F5C-EBB59EF50076}"/>
              </a:ext>
            </a:extLst>
          </p:cNvPr>
          <p:cNvSpPr/>
          <p:nvPr userDrawn="1"/>
        </p:nvSpPr>
        <p:spPr>
          <a:xfrm>
            <a:off x="0" y="3456320"/>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42FA22E-CE26-0842-930F-FDFD6D41B510}"/>
              </a:ext>
            </a:extLst>
          </p:cNvPr>
          <p:cNvCxnSpPr>
            <a:cxnSpLocks/>
          </p:cNvCxnSpPr>
          <p:nvPr userDrawn="1"/>
        </p:nvCxnSpPr>
        <p:spPr>
          <a:xfrm>
            <a:off x="6257923" y="4084987"/>
            <a:ext cx="51339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C0324-8656-6E47-878D-491B2733EDB8}"/>
              </a:ext>
            </a:extLst>
          </p:cNvPr>
          <p:cNvSpPr/>
          <p:nvPr userDrawn="1"/>
        </p:nvSpPr>
        <p:spPr>
          <a:xfrm>
            <a:off x="6257924" y="4039743"/>
            <a:ext cx="5133976"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2685-9344-9846-8222-EE29F80BDD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FFE711-5FD1-6E44-991F-68645421A18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778AD1-1475-6544-B43E-838849FC6A89}"/>
              </a:ext>
            </a:extLst>
          </p:cNvPr>
          <p:cNvSpPr>
            <a:spLocks noGrp="1"/>
          </p:cNvSpPr>
          <p:nvPr>
            <p:ph type="dt" sz="half" idx="10"/>
          </p:nvPr>
        </p:nvSpPr>
        <p:spPr/>
        <p:txBody>
          <a:bodyPr/>
          <a:lstStyle/>
          <a:p>
            <a:fld id="{F26F65DA-08F6-FF45-8269-9253484D5451}" type="datetimeFigureOut">
              <a:rPr lang="en-US" smtClean="0"/>
              <a:t>1/16/22</a:t>
            </a:fld>
            <a:endParaRPr lang="en-US"/>
          </a:p>
        </p:txBody>
      </p:sp>
      <p:sp>
        <p:nvSpPr>
          <p:cNvPr id="5" name="Footer Placeholder 4">
            <a:extLst>
              <a:ext uri="{FF2B5EF4-FFF2-40B4-BE49-F238E27FC236}">
                <a16:creationId xmlns:a16="http://schemas.microsoft.com/office/drawing/2014/main" id="{C1A333E4-62B9-6544-B4D0-6F81142EF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8103D-7D75-474B-BCD9-946AF8184612}"/>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60AD3453-5A03-C146-A981-F83041B9982C}"/>
              </a:ext>
            </a:extLst>
          </p:cNvPr>
          <p:cNvCxnSpPr>
            <a:cxnSpLocks/>
          </p:cNvCxnSpPr>
          <p:nvPr userDrawn="1"/>
        </p:nvCxnSpPr>
        <p:spPr>
          <a:xfrm>
            <a:off x="0" y="1368425"/>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CF02045-0A64-3943-888F-BAD865D75466}"/>
              </a:ext>
            </a:extLst>
          </p:cNvPr>
          <p:cNvSpPr/>
          <p:nvPr userDrawn="1"/>
        </p:nvSpPr>
        <p:spPr>
          <a:xfrm>
            <a:off x="1" y="1323181"/>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56137DE-70BD-5D4A-B756-E54E99555E1F}"/>
              </a:ext>
            </a:extLst>
          </p:cNvPr>
          <p:cNvCxnSpPr/>
          <p:nvPr userDrawn="1"/>
        </p:nvCxnSpPr>
        <p:spPr>
          <a:xfrm flipV="1">
            <a:off x="2071688" y="556082"/>
            <a:ext cx="0" cy="7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328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58E01-C501-F14C-86B7-8BD2F2F78F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470943-47CE-CB4A-8433-E8114E0897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02C0F-84A5-2E41-85EA-E7158842AC68}"/>
              </a:ext>
            </a:extLst>
          </p:cNvPr>
          <p:cNvSpPr>
            <a:spLocks noGrp="1"/>
          </p:cNvSpPr>
          <p:nvPr>
            <p:ph type="dt" sz="half" idx="10"/>
          </p:nvPr>
        </p:nvSpPr>
        <p:spPr/>
        <p:txBody>
          <a:bodyPr/>
          <a:lstStyle/>
          <a:p>
            <a:fld id="{F26F65DA-08F6-FF45-8269-9253484D5451}" type="datetimeFigureOut">
              <a:rPr lang="en-US" smtClean="0"/>
              <a:t>1/16/22</a:t>
            </a:fld>
            <a:endParaRPr lang="en-US"/>
          </a:p>
        </p:txBody>
      </p:sp>
      <p:sp>
        <p:nvSpPr>
          <p:cNvPr id="5" name="Footer Placeholder 4">
            <a:extLst>
              <a:ext uri="{FF2B5EF4-FFF2-40B4-BE49-F238E27FC236}">
                <a16:creationId xmlns:a16="http://schemas.microsoft.com/office/drawing/2014/main" id="{D31658D0-6300-A542-9CC0-523BAAA94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53230-70EC-9149-BBA1-1DC5DDFAD1EE}"/>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219331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6640-B0FF-0E49-8DFF-0620616E9CE2}"/>
              </a:ext>
            </a:extLst>
          </p:cNvPr>
          <p:cNvSpPr>
            <a:spLocks noGrp="1"/>
          </p:cNvSpPr>
          <p:nvPr>
            <p:ph type="title"/>
          </p:nvPr>
        </p:nvSpPr>
        <p:spPr>
          <a:xfrm>
            <a:off x="95242" y="-1"/>
            <a:ext cx="8305807" cy="666681"/>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32629758-E0EF-764C-8380-CAE5C6331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3A529-7A72-944A-8A77-1368BD4C72D2}"/>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3352C987-2B0A-AC4E-AE36-8E3A8AAC1E59}"/>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260CDD-582A-454A-8A1A-DCC97C78EE99}"/>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472C96C-1A29-274D-B92C-83A03DA9FAF1}"/>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21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493C-2B8B-3D47-8160-1861AB7418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134090-F352-8F4E-91E7-CBD870D47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3C629AE7-86F6-1048-98DD-5E968641C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0689B-E321-174F-BD31-CB134E08C841}"/>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AF2E1729-79DE-1D4E-881F-6A3CD00356A7}"/>
              </a:ext>
            </a:extLst>
          </p:cNvPr>
          <p:cNvCxnSpPr>
            <a:cxnSpLocks/>
          </p:cNvCxnSpPr>
          <p:nvPr userDrawn="1"/>
        </p:nvCxnSpPr>
        <p:spPr>
          <a:xfrm>
            <a:off x="-1" y="4515985"/>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4FE1F1-91D7-0D44-B958-2B8F185298F7}"/>
              </a:ext>
            </a:extLst>
          </p:cNvPr>
          <p:cNvSpPr/>
          <p:nvPr userDrawn="1"/>
        </p:nvSpPr>
        <p:spPr>
          <a:xfrm>
            <a:off x="0" y="4470741"/>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797ECB-3F72-5649-929A-5036FBE5BBC8}"/>
              </a:ext>
            </a:extLst>
          </p:cNvPr>
          <p:cNvCxnSpPr>
            <a:cxnSpLocks/>
          </p:cNvCxnSpPr>
          <p:nvPr userDrawn="1"/>
        </p:nvCxnSpPr>
        <p:spPr>
          <a:xfrm>
            <a:off x="831849" y="4973638"/>
            <a:ext cx="385445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48CC74-C7E8-704F-B840-449899C905AF}"/>
              </a:ext>
            </a:extLst>
          </p:cNvPr>
          <p:cNvSpPr/>
          <p:nvPr userDrawn="1"/>
        </p:nvSpPr>
        <p:spPr>
          <a:xfrm>
            <a:off x="831850" y="4928394"/>
            <a:ext cx="3854450" cy="86519"/>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787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2FDB8-6375-0447-AB09-D0AEF11799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165F4E-897F-604C-A895-836943AD272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a:extLst>
              <a:ext uri="{FF2B5EF4-FFF2-40B4-BE49-F238E27FC236}">
                <a16:creationId xmlns:a16="http://schemas.microsoft.com/office/drawing/2014/main" id="{B895A094-F4B0-EC44-9F7E-7EF52C652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EC02CC-29DF-9A46-9E7F-E024F7DC8B9A}"/>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11" name="Title 1">
            <a:extLst>
              <a:ext uri="{FF2B5EF4-FFF2-40B4-BE49-F238E27FC236}">
                <a16:creationId xmlns:a16="http://schemas.microsoft.com/office/drawing/2014/main" id="{FB47ACCE-BCF6-6344-A644-C10E994966E6}"/>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4D607BCE-8D34-264C-AFE3-B68BD869D12C}"/>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2BE06F-3740-504B-87F2-14AB9478028F}"/>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FCB7F8F-B437-AF42-AC2A-52E5B8C1ABD0}"/>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34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08C9A-E804-D841-AA22-7E00655436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B5F153-9313-334B-8E29-A65F066AF5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6F8935A-D51A-A944-87E7-FE44068E1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376C5B-1F40-D64B-ABC9-663AB63828D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C36F683A-44BC-5847-9705-390FC20CDE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AF49C-606E-A847-8C31-8E1C151E7CB4}"/>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13" name="Title 1">
            <a:extLst>
              <a:ext uri="{FF2B5EF4-FFF2-40B4-BE49-F238E27FC236}">
                <a16:creationId xmlns:a16="http://schemas.microsoft.com/office/drawing/2014/main" id="{7A876958-7230-6549-9043-299B6FD0F21E}"/>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4" name="Straight Connector 13">
            <a:extLst>
              <a:ext uri="{FF2B5EF4-FFF2-40B4-BE49-F238E27FC236}">
                <a16:creationId xmlns:a16="http://schemas.microsoft.com/office/drawing/2014/main" id="{2AF242AA-F35F-B147-AE4C-A585722CC45A}"/>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8CF0EA-B09B-464F-A3C5-D14C5028CA10}"/>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0A0813C-9540-3C47-AFD4-6CDB2EEF6C25}"/>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5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2FF5F37-15D9-0346-B7E7-83F1BB8F0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14CB6E-AC9E-1340-A38E-4D5B258F66E6}"/>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9" name="Title 1">
            <a:extLst>
              <a:ext uri="{FF2B5EF4-FFF2-40B4-BE49-F238E27FC236}">
                <a16:creationId xmlns:a16="http://schemas.microsoft.com/office/drawing/2014/main" id="{A401F445-0EB5-744A-B50E-498FEFDE9D6B}"/>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0" name="Straight Connector 9">
            <a:extLst>
              <a:ext uri="{FF2B5EF4-FFF2-40B4-BE49-F238E27FC236}">
                <a16:creationId xmlns:a16="http://schemas.microsoft.com/office/drawing/2014/main" id="{10F3FED4-D84D-934B-B3EF-981EAEEE6036}"/>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A8877-3B9F-9940-9672-F271BBB98A7E}"/>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F8A2CD7-F4DD-4245-A4DE-48F473844BC8}"/>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19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9A266B-8E94-3146-9C4F-081FFC32A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D4C2C-FBB1-194D-9B4C-DFBF207201B1}"/>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2409609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1697-2636-AF46-8375-DAD8FFBA1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3BAEED-E60B-EF42-A37F-83755BE023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6E61BB3-E9BE-DA4E-A290-EC180C726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849E11-AE7E-604C-8CFC-31A927E65373}"/>
              </a:ext>
            </a:extLst>
          </p:cNvPr>
          <p:cNvSpPr>
            <a:spLocks noGrp="1"/>
          </p:cNvSpPr>
          <p:nvPr>
            <p:ph type="dt" sz="half" idx="10"/>
          </p:nvPr>
        </p:nvSpPr>
        <p:spPr/>
        <p:txBody>
          <a:bodyPr/>
          <a:lstStyle/>
          <a:p>
            <a:fld id="{F26F65DA-08F6-FF45-8269-9253484D5451}" type="datetimeFigureOut">
              <a:rPr lang="en-US" smtClean="0"/>
              <a:t>1/16/22</a:t>
            </a:fld>
            <a:endParaRPr lang="en-US"/>
          </a:p>
        </p:txBody>
      </p:sp>
      <p:sp>
        <p:nvSpPr>
          <p:cNvPr id="6" name="Footer Placeholder 5">
            <a:extLst>
              <a:ext uri="{FF2B5EF4-FFF2-40B4-BE49-F238E27FC236}">
                <a16:creationId xmlns:a16="http://schemas.microsoft.com/office/drawing/2014/main" id="{19F64366-CB94-9A44-8BF7-3D1A5EDE5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A41D6-CF8F-B444-93EE-8F51242D6488}"/>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60599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3AC0-DBCE-3449-A6BF-992199D525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8010FA7-1E1F-1D4A-BF50-03FB986DC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4719B1A6-C9BA-724C-B497-525FEB8D7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DC9B50-68CC-9548-B547-7A34E1B7F681}"/>
              </a:ext>
            </a:extLst>
          </p:cNvPr>
          <p:cNvSpPr>
            <a:spLocks noGrp="1"/>
          </p:cNvSpPr>
          <p:nvPr>
            <p:ph type="dt" sz="half" idx="10"/>
          </p:nvPr>
        </p:nvSpPr>
        <p:spPr/>
        <p:txBody>
          <a:bodyPr/>
          <a:lstStyle/>
          <a:p>
            <a:fld id="{F26F65DA-08F6-FF45-8269-9253484D5451}" type="datetimeFigureOut">
              <a:rPr lang="en-US" smtClean="0"/>
              <a:t>1/16/22</a:t>
            </a:fld>
            <a:endParaRPr lang="en-US"/>
          </a:p>
        </p:txBody>
      </p:sp>
      <p:sp>
        <p:nvSpPr>
          <p:cNvPr id="6" name="Footer Placeholder 5">
            <a:extLst>
              <a:ext uri="{FF2B5EF4-FFF2-40B4-BE49-F238E27FC236}">
                <a16:creationId xmlns:a16="http://schemas.microsoft.com/office/drawing/2014/main" id="{39129D14-8CC0-3547-BEFC-1E0CC6D1E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49B3C-528E-1948-A43F-421932809350}"/>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4121709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50255-8CC1-9D4F-A92F-A49B75516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A9B87D3-BE49-0049-9C66-797364E803E2}"/>
              </a:ext>
            </a:extLst>
          </p:cNvPr>
          <p:cNvSpPr>
            <a:spLocks noGrp="1"/>
          </p:cNvSpPr>
          <p:nvPr>
            <p:ph type="body" idx="1"/>
          </p:nvPr>
        </p:nvSpPr>
        <p:spPr>
          <a:xfrm>
            <a:off x="5443538" y="1862137"/>
            <a:ext cx="5910262" cy="80327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FFA15D-3822-A448-A896-1B01BE34E58A}"/>
              </a:ext>
            </a:extLst>
          </p:cNvPr>
          <p:cNvSpPr>
            <a:spLocks noGrp="1"/>
          </p:cNvSpPr>
          <p:nvPr>
            <p:ph type="dt" sz="half" idx="2"/>
          </p:nvPr>
        </p:nvSpPr>
        <p:spPr>
          <a:xfrm>
            <a:off x="5443538" y="298846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F65DA-08F6-FF45-8269-9253484D5451}" type="datetimeFigureOut">
              <a:rPr lang="en-US" smtClean="0"/>
              <a:t>1/16/22</a:t>
            </a:fld>
            <a:endParaRPr lang="en-US"/>
          </a:p>
        </p:txBody>
      </p:sp>
      <p:sp>
        <p:nvSpPr>
          <p:cNvPr id="5" name="Footer Placeholder 4">
            <a:extLst>
              <a:ext uri="{FF2B5EF4-FFF2-40B4-BE49-F238E27FC236}">
                <a16:creationId xmlns:a16="http://schemas.microsoft.com/office/drawing/2014/main" id="{FB93195E-B07E-9D4F-86E5-0BF494997E42}"/>
              </a:ext>
            </a:extLst>
          </p:cNvPr>
          <p:cNvSpPr>
            <a:spLocks noGrp="1"/>
          </p:cNvSpPr>
          <p:nvPr>
            <p:ph type="ftr" sz="quarter" idx="3"/>
          </p:nvPr>
        </p:nvSpPr>
        <p:spPr>
          <a:xfrm>
            <a:off x="20955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460656-AD86-0B47-BFA2-3EB67C036AA3}"/>
              </a:ext>
            </a:extLst>
          </p:cNvPr>
          <p:cNvSpPr>
            <a:spLocks noGrp="1"/>
          </p:cNvSpPr>
          <p:nvPr>
            <p:ph type="sldNum" sz="quarter" idx="4"/>
          </p:nvPr>
        </p:nvSpPr>
        <p:spPr>
          <a:xfrm>
            <a:off x="923925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309C4-233B-3746-A84A-C09B6B5FE99B}" type="slidenum">
              <a:rPr lang="en-US" smtClean="0"/>
              <a:t>‹#›</a:t>
            </a:fld>
            <a:endParaRPr lang="en-US"/>
          </a:p>
        </p:txBody>
      </p:sp>
    </p:spTree>
    <p:extLst>
      <p:ext uri="{BB962C8B-B14F-4D97-AF65-F5344CB8AC3E}">
        <p14:creationId xmlns:p14="http://schemas.microsoft.com/office/powerpoint/2010/main" val="30262422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2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BF004F-6786-7344-87E6-544BC7E5764A}"/>
              </a:ext>
            </a:extLst>
          </p:cNvPr>
          <p:cNvSpPr>
            <a:spLocks noGrp="1"/>
          </p:cNvSpPr>
          <p:nvPr>
            <p:ph type="subTitle" idx="1"/>
          </p:nvPr>
        </p:nvSpPr>
        <p:spPr/>
        <p:txBody>
          <a:bodyPr>
            <a:normAutofit fontScale="92500" lnSpcReduction="20000"/>
          </a:bodyPr>
          <a:lstStyle/>
          <a:p>
            <a:endParaRPr lang="en-US"/>
          </a:p>
        </p:txBody>
      </p:sp>
      <p:sp>
        <p:nvSpPr>
          <p:cNvPr id="3" name="Title 2">
            <a:extLst>
              <a:ext uri="{FF2B5EF4-FFF2-40B4-BE49-F238E27FC236}">
                <a16:creationId xmlns:a16="http://schemas.microsoft.com/office/drawing/2014/main" id="{0DCB932F-658B-4F43-B9C4-C01281DE7989}"/>
              </a:ext>
            </a:extLst>
          </p:cNvPr>
          <p:cNvSpPr>
            <a:spLocks noGrp="1"/>
          </p:cNvSpPr>
          <p:nvPr>
            <p:ph type="ctrTitle"/>
          </p:nvPr>
        </p:nvSpPr>
        <p:spPr/>
        <p:txBody>
          <a:bodyPr/>
          <a:lstStyle/>
          <a:p>
            <a:r>
              <a:rPr lang="en-US" dirty="0"/>
              <a:t>RC Car RE Notes</a:t>
            </a:r>
          </a:p>
        </p:txBody>
      </p:sp>
    </p:spTree>
    <p:extLst>
      <p:ext uri="{BB962C8B-B14F-4D97-AF65-F5344CB8AC3E}">
        <p14:creationId xmlns:p14="http://schemas.microsoft.com/office/powerpoint/2010/main" val="1794653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15AD6E-B927-124B-BD4F-E8B2C5688CE6}"/>
              </a:ext>
            </a:extLst>
          </p:cNvPr>
          <p:cNvPicPr>
            <a:picLocks noChangeAspect="1"/>
          </p:cNvPicPr>
          <p:nvPr/>
        </p:nvPicPr>
        <p:blipFill rotWithShape="1">
          <a:blip r:embed="rId2"/>
          <a:srcRect l="40579" t="39807" r="44493" b="20580"/>
          <a:stretch/>
        </p:blipFill>
        <p:spPr>
          <a:xfrm rot="5400000">
            <a:off x="2370588" y="1187668"/>
            <a:ext cx="2004181" cy="3988904"/>
          </a:xfrm>
          <a:prstGeom prst="rect">
            <a:avLst/>
          </a:prstGeom>
        </p:spPr>
      </p:pic>
      <p:pic>
        <p:nvPicPr>
          <p:cNvPr id="8" name="Picture 7">
            <a:extLst>
              <a:ext uri="{FF2B5EF4-FFF2-40B4-BE49-F238E27FC236}">
                <a16:creationId xmlns:a16="http://schemas.microsoft.com/office/drawing/2014/main" id="{3A2595D9-F564-684E-ABBF-30DC5D536F7C}"/>
              </a:ext>
            </a:extLst>
          </p:cNvPr>
          <p:cNvPicPr>
            <a:picLocks noChangeAspect="1"/>
          </p:cNvPicPr>
          <p:nvPr/>
        </p:nvPicPr>
        <p:blipFill rotWithShape="1">
          <a:blip r:embed="rId3"/>
          <a:srcRect l="43768" t="29180" r="41304" b="36606"/>
          <a:stretch/>
        </p:blipFill>
        <p:spPr>
          <a:xfrm rot="5400000">
            <a:off x="7261956" y="1459513"/>
            <a:ext cx="2004181" cy="3445214"/>
          </a:xfrm>
          <a:prstGeom prst="rect">
            <a:avLst/>
          </a:prstGeom>
        </p:spPr>
      </p:pic>
      <p:sp>
        <p:nvSpPr>
          <p:cNvPr id="2" name="Title 1">
            <a:extLst>
              <a:ext uri="{FF2B5EF4-FFF2-40B4-BE49-F238E27FC236}">
                <a16:creationId xmlns:a16="http://schemas.microsoft.com/office/drawing/2014/main" id="{F7B3AB5D-8623-CB46-B85A-ABEC44C9FA3C}"/>
              </a:ext>
            </a:extLst>
          </p:cNvPr>
          <p:cNvSpPr>
            <a:spLocks noGrp="1"/>
          </p:cNvSpPr>
          <p:nvPr>
            <p:ph type="title"/>
          </p:nvPr>
        </p:nvSpPr>
        <p:spPr/>
        <p:txBody>
          <a:bodyPr>
            <a:normAutofit fontScale="90000"/>
          </a:bodyPr>
          <a:lstStyle/>
          <a:p>
            <a:r>
              <a:rPr lang="en-US" dirty="0"/>
              <a:t>RC Car	  TX RX ICs Pair</a:t>
            </a:r>
          </a:p>
        </p:txBody>
      </p:sp>
    </p:spTree>
    <p:extLst>
      <p:ext uri="{BB962C8B-B14F-4D97-AF65-F5344CB8AC3E}">
        <p14:creationId xmlns:p14="http://schemas.microsoft.com/office/powerpoint/2010/main" val="72086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8561002" y="3811149"/>
            <a:ext cx="3898243" cy="369332"/>
          </a:xfrm>
          <a:prstGeom prst="rect">
            <a:avLst/>
          </a:prstGeom>
          <a:noFill/>
        </p:spPr>
        <p:txBody>
          <a:bodyPr wrap="square" rtlCol="0">
            <a:spAutoFit/>
          </a:bodyPr>
          <a:lstStyle/>
          <a:p>
            <a:r>
              <a:rPr lang="en-US" dirty="0"/>
              <a:t>3+6*0.3+6*0.5 = </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29681"/>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4563ADD-F225-374F-A1D0-A64DD9555096}"/>
              </a:ext>
            </a:extLst>
          </p:cNvPr>
          <p:cNvSpPr/>
          <p:nvPr/>
        </p:nvSpPr>
        <p:spPr>
          <a:xfrm>
            <a:off x="2106040" y="2048869"/>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0F4A24-465F-824F-BB8D-F25DD3C2ADE6}"/>
              </a:ext>
            </a:extLst>
          </p:cNvPr>
          <p:cNvSpPr/>
          <p:nvPr/>
        </p:nvSpPr>
        <p:spPr>
          <a:xfrm rot="5400000">
            <a:off x="3114225"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DA6B5A-2F37-0248-B17F-7F97B88BC6EF}"/>
              </a:ext>
            </a:extLst>
          </p:cNvPr>
          <p:cNvSpPr/>
          <p:nvPr/>
        </p:nvSpPr>
        <p:spPr>
          <a:xfrm rot="5400000">
            <a:off x="3534531" y="306050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E4B533-1B6B-5B47-B874-695CF0604295}"/>
              </a:ext>
            </a:extLst>
          </p:cNvPr>
          <p:cNvSpPr/>
          <p:nvPr/>
        </p:nvSpPr>
        <p:spPr>
          <a:xfrm rot="5400000">
            <a:off x="3956562"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F9D3E7-D76A-8E4B-8693-A61E758BDAA6}"/>
              </a:ext>
            </a:extLst>
          </p:cNvPr>
          <p:cNvSpPr/>
          <p:nvPr/>
        </p:nvSpPr>
        <p:spPr>
          <a:xfrm rot="5400000">
            <a:off x="4376868"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865B17-A6B3-DB4A-82F1-C26BF978FFDC}"/>
              </a:ext>
            </a:extLst>
          </p:cNvPr>
          <p:cNvSpPr/>
          <p:nvPr/>
        </p:nvSpPr>
        <p:spPr>
          <a:xfrm>
            <a:off x="4120685" y="4070238"/>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2DADF05-753B-634D-87E8-4058FE13C44E}"/>
              </a:ext>
            </a:extLst>
          </p:cNvPr>
          <p:cNvSpPr/>
          <p:nvPr/>
        </p:nvSpPr>
        <p:spPr>
          <a:xfrm>
            <a:off x="4964747" y="4070238"/>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1F68CE-9F00-DE47-A475-BA0877DB77C3}"/>
              </a:ext>
            </a:extLst>
          </p:cNvPr>
          <p:cNvSpPr/>
          <p:nvPr/>
        </p:nvSpPr>
        <p:spPr>
          <a:xfrm>
            <a:off x="4542716" y="2048869"/>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BA4AC68-5331-0746-867C-B39C81031F8D}"/>
              </a:ext>
            </a:extLst>
          </p:cNvPr>
          <p:cNvSpPr/>
          <p:nvPr/>
        </p:nvSpPr>
        <p:spPr>
          <a:xfrm>
            <a:off x="5805359" y="4064746"/>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9B82A65-2B81-6E4A-8241-EB31B513EB99}"/>
              </a:ext>
            </a:extLst>
          </p:cNvPr>
          <p:cNvSpPr/>
          <p:nvPr/>
        </p:nvSpPr>
        <p:spPr>
          <a:xfrm>
            <a:off x="5385053" y="2048869"/>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1507D66-BC78-6A45-9FFF-2170CAB697EB}"/>
              </a:ext>
            </a:extLst>
          </p:cNvPr>
          <p:cNvSpPr/>
          <p:nvPr/>
        </p:nvSpPr>
        <p:spPr>
          <a:xfrm rot="5400000">
            <a:off x="4798899"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BC60C-C2F5-574E-B216-B2FCA18C6EB1}"/>
              </a:ext>
            </a:extLst>
          </p:cNvPr>
          <p:cNvSpPr/>
          <p:nvPr/>
        </p:nvSpPr>
        <p:spPr>
          <a:xfrm rot="5400000">
            <a:off x="5219205" y="3056561"/>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39238BA-81DC-3549-B3A4-3E4C313D9D0A}"/>
              </a:ext>
            </a:extLst>
          </p:cNvPr>
          <p:cNvSpPr/>
          <p:nvPr/>
        </p:nvSpPr>
        <p:spPr>
          <a:xfrm>
            <a:off x="6229195" y="2048376"/>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6DF276-31B0-CE45-818F-6B3054B40064}"/>
              </a:ext>
            </a:extLst>
          </p:cNvPr>
          <p:cNvSpPr/>
          <p:nvPr/>
        </p:nvSpPr>
        <p:spPr>
          <a:xfrm rot="5400000">
            <a:off x="5144840" y="3549507"/>
            <a:ext cx="3248396" cy="246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B8FED0B-121F-CF48-874E-F84A0FE62B84}"/>
              </a:ext>
            </a:extLst>
          </p:cNvPr>
          <p:cNvCxnSpPr>
            <a:cxnSpLocks/>
          </p:cNvCxnSpPr>
          <p:nvPr/>
        </p:nvCxnSpPr>
        <p:spPr>
          <a:xfrm>
            <a:off x="2106040" y="2378643"/>
            <a:ext cx="0" cy="42726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1C04ED-8B7F-F141-A4FE-1E6F9E41B53B}"/>
              </a:ext>
            </a:extLst>
          </p:cNvPr>
          <p:cNvCxnSpPr>
            <a:cxnSpLocks/>
          </p:cNvCxnSpPr>
          <p:nvPr/>
        </p:nvCxnSpPr>
        <p:spPr>
          <a:xfrm>
            <a:off x="4368594" y="4119987"/>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6A22E2-16CB-6E48-B7C8-12033D349817}"/>
              </a:ext>
            </a:extLst>
          </p:cNvPr>
          <p:cNvCxnSpPr>
            <a:cxnSpLocks/>
          </p:cNvCxnSpPr>
          <p:nvPr/>
        </p:nvCxnSpPr>
        <p:spPr>
          <a:xfrm>
            <a:off x="5805359" y="4354302"/>
            <a:ext cx="0" cy="11726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4D24BC-AB98-234A-AABC-83E67155AEAF}"/>
              </a:ext>
            </a:extLst>
          </p:cNvPr>
          <p:cNvCxnSpPr>
            <a:cxnSpLocks/>
          </p:cNvCxnSpPr>
          <p:nvPr/>
        </p:nvCxnSpPr>
        <p:spPr>
          <a:xfrm flipH="1">
            <a:off x="2106041" y="5474405"/>
            <a:ext cx="226255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8048320-7DAA-894C-9CE6-364A77F942FD}"/>
              </a:ext>
            </a:extLst>
          </p:cNvPr>
          <p:cNvSpPr txBox="1"/>
          <p:nvPr/>
        </p:nvSpPr>
        <p:spPr>
          <a:xfrm>
            <a:off x="3033460" y="5502821"/>
            <a:ext cx="889000" cy="369332"/>
          </a:xfrm>
          <a:prstGeom prst="rect">
            <a:avLst/>
          </a:prstGeom>
          <a:noFill/>
        </p:spPr>
        <p:txBody>
          <a:bodyPr wrap="square" rtlCol="0">
            <a:spAutoFit/>
          </a:bodyPr>
          <a:lstStyle/>
          <a:p>
            <a:r>
              <a:rPr lang="en-US" dirty="0"/>
              <a:t>3mm</a:t>
            </a:r>
          </a:p>
        </p:txBody>
      </p:sp>
      <p:sp>
        <p:nvSpPr>
          <p:cNvPr id="44" name="TextBox 43">
            <a:extLst>
              <a:ext uri="{FF2B5EF4-FFF2-40B4-BE49-F238E27FC236}">
                <a16:creationId xmlns:a16="http://schemas.microsoft.com/office/drawing/2014/main" id="{D21040C4-B62D-9E4C-AF8E-F64CB8A44A46}"/>
              </a:ext>
            </a:extLst>
          </p:cNvPr>
          <p:cNvSpPr txBox="1"/>
          <p:nvPr/>
        </p:nvSpPr>
        <p:spPr>
          <a:xfrm>
            <a:off x="5281384" y="5746441"/>
            <a:ext cx="1142041" cy="369332"/>
          </a:xfrm>
          <a:prstGeom prst="rect">
            <a:avLst/>
          </a:prstGeom>
          <a:noFill/>
        </p:spPr>
        <p:txBody>
          <a:bodyPr wrap="square" rtlCol="0">
            <a:spAutoFit/>
          </a:bodyPr>
          <a:lstStyle/>
          <a:p>
            <a:r>
              <a:rPr lang="en-US" dirty="0"/>
              <a:t>0.3mm</a:t>
            </a:r>
          </a:p>
        </p:txBody>
      </p:sp>
      <p:sp>
        <p:nvSpPr>
          <p:cNvPr id="45" name="TextBox 44">
            <a:extLst>
              <a:ext uri="{FF2B5EF4-FFF2-40B4-BE49-F238E27FC236}">
                <a16:creationId xmlns:a16="http://schemas.microsoft.com/office/drawing/2014/main" id="{12FBA651-7DEF-3E4A-AC1A-4A950E4D0E22}"/>
              </a:ext>
            </a:extLst>
          </p:cNvPr>
          <p:cNvSpPr txBox="1"/>
          <p:nvPr/>
        </p:nvSpPr>
        <p:spPr>
          <a:xfrm>
            <a:off x="6473574" y="5464615"/>
            <a:ext cx="889000" cy="369332"/>
          </a:xfrm>
          <a:prstGeom prst="rect">
            <a:avLst/>
          </a:prstGeom>
          <a:noFill/>
        </p:spPr>
        <p:txBody>
          <a:bodyPr wrap="square" rtlCol="0">
            <a:spAutoFit/>
          </a:bodyPr>
          <a:lstStyle/>
          <a:p>
            <a:r>
              <a:rPr lang="en-US" dirty="0"/>
              <a:t>0.5mm</a:t>
            </a:r>
          </a:p>
        </p:txBody>
      </p:sp>
      <p:cxnSp>
        <p:nvCxnSpPr>
          <p:cNvPr id="46" name="Straight Connector 45">
            <a:extLst>
              <a:ext uri="{FF2B5EF4-FFF2-40B4-BE49-F238E27FC236}">
                <a16:creationId xmlns:a16="http://schemas.microsoft.com/office/drawing/2014/main" id="{546754D0-984F-454D-A84A-10C5F863C8B5}"/>
              </a:ext>
            </a:extLst>
          </p:cNvPr>
          <p:cNvCxnSpPr>
            <a:cxnSpLocks/>
          </p:cNvCxnSpPr>
          <p:nvPr/>
        </p:nvCxnSpPr>
        <p:spPr>
          <a:xfrm>
            <a:off x="6892105" y="5345292"/>
            <a:ext cx="0" cy="13059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43A95F7-7C7A-8B4B-8C97-4D72E59D7F66}"/>
              </a:ext>
            </a:extLst>
          </p:cNvPr>
          <p:cNvCxnSpPr>
            <a:cxnSpLocks/>
          </p:cNvCxnSpPr>
          <p:nvPr/>
        </p:nvCxnSpPr>
        <p:spPr>
          <a:xfrm flipH="1">
            <a:off x="2106042" y="6512598"/>
            <a:ext cx="478606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9EFF57F-8C8E-A44E-8190-8F7F3683E56A}"/>
              </a:ext>
            </a:extLst>
          </p:cNvPr>
          <p:cNvSpPr txBox="1"/>
          <p:nvPr/>
        </p:nvSpPr>
        <p:spPr>
          <a:xfrm>
            <a:off x="4120685" y="6138267"/>
            <a:ext cx="889000" cy="369332"/>
          </a:xfrm>
          <a:prstGeom prst="rect">
            <a:avLst/>
          </a:prstGeom>
          <a:noFill/>
        </p:spPr>
        <p:txBody>
          <a:bodyPr wrap="square" rtlCol="0">
            <a:spAutoFit/>
          </a:bodyPr>
          <a:lstStyle/>
          <a:p>
            <a:r>
              <a:rPr lang="en-US" dirty="0"/>
              <a:t>9mm</a:t>
            </a:r>
          </a:p>
        </p:txBody>
      </p:sp>
      <p:cxnSp>
        <p:nvCxnSpPr>
          <p:cNvPr id="51" name="Straight Connector 50">
            <a:extLst>
              <a:ext uri="{FF2B5EF4-FFF2-40B4-BE49-F238E27FC236}">
                <a16:creationId xmlns:a16="http://schemas.microsoft.com/office/drawing/2014/main" id="{83B4FB92-A366-4C4D-BBDB-90AD438E895A}"/>
              </a:ext>
            </a:extLst>
          </p:cNvPr>
          <p:cNvCxnSpPr>
            <a:cxnSpLocks/>
          </p:cNvCxnSpPr>
          <p:nvPr/>
        </p:nvCxnSpPr>
        <p:spPr>
          <a:xfrm>
            <a:off x="1453651" y="4315019"/>
            <a:ext cx="2591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72D0F00-A2E5-DC4F-AAF9-18F6595C67E9}"/>
              </a:ext>
            </a:extLst>
          </p:cNvPr>
          <p:cNvCxnSpPr>
            <a:cxnSpLocks/>
          </p:cNvCxnSpPr>
          <p:nvPr/>
        </p:nvCxnSpPr>
        <p:spPr>
          <a:xfrm>
            <a:off x="1453651" y="2048376"/>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5FDE8F-E43C-8D4B-AF74-34FE0E415FAF}"/>
              </a:ext>
            </a:extLst>
          </p:cNvPr>
          <p:cNvCxnSpPr>
            <a:cxnSpLocks/>
          </p:cNvCxnSpPr>
          <p:nvPr/>
        </p:nvCxnSpPr>
        <p:spPr>
          <a:xfrm>
            <a:off x="1579064" y="2048376"/>
            <a:ext cx="0" cy="2262554"/>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352CEEE-4FFF-7245-B853-ADF542EEC5A2}"/>
              </a:ext>
            </a:extLst>
          </p:cNvPr>
          <p:cNvSpPr txBox="1"/>
          <p:nvPr/>
        </p:nvSpPr>
        <p:spPr>
          <a:xfrm>
            <a:off x="590510" y="2994987"/>
            <a:ext cx="889000" cy="369332"/>
          </a:xfrm>
          <a:prstGeom prst="rect">
            <a:avLst/>
          </a:prstGeom>
          <a:noFill/>
        </p:spPr>
        <p:txBody>
          <a:bodyPr wrap="square" rtlCol="0">
            <a:spAutoFit/>
          </a:bodyPr>
          <a:lstStyle/>
          <a:p>
            <a:r>
              <a:rPr lang="en-US" dirty="0"/>
              <a:t>5mm</a:t>
            </a:r>
          </a:p>
        </p:txBody>
      </p:sp>
      <p:cxnSp>
        <p:nvCxnSpPr>
          <p:cNvPr id="60" name="Straight Connector 59">
            <a:extLst>
              <a:ext uri="{FF2B5EF4-FFF2-40B4-BE49-F238E27FC236}">
                <a16:creationId xmlns:a16="http://schemas.microsoft.com/office/drawing/2014/main" id="{18EB2AA8-0773-184B-8C04-F6EA5DE7140C}"/>
              </a:ext>
            </a:extLst>
          </p:cNvPr>
          <p:cNvCxnSpPr>
            <a:cxnSpLocks/>
          </p:cNvCxnSpPr>
          <p:nvPr/>
        </p:nvCxnSpPr>
        <p:spPr>
          <a:xfrm>
            <a:off x="5631237" y="4354302"/>
            <a:ext cx="0" cy="12079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1AD2F06-0A25-0A44-BF30-17B10126A0A1}"/>
              </a:ext>
            </a:extLst>
          </p:cNvPr>
          <p:cNvCxnSpPr>
            <a:cxnSpLocks/>
          </p:cNvCxnSpPr>
          <p:nvPr/>
        </p:nvCxnSpPr>
        <p:spPr>
          <a:xfrm flipH="1">
            <a:off x="5631237" y="5454971"/>
            <a:ext cx="17412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5F03A5-19A4-424F-81B3-6BB2ED68544E}"/>
              </a:ext>
            </a:extLst>
          </p:cNvPr>
          <p:cNvCxnSpPr>
            <a:cxnSpLocks/>
          </p:cNvCxnSpPr>
          <p:nvPr/>
        </p:nvCxnSpPr>
        <p:spPr>
          <a:xfrm>
            <a:off x="6918074" y="5286721"/>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39E9F1-AD16-4045-B8AF-3C48F0FC5D3A}"/>
              </a:ext>
            </a:extLst>
          </p:cNvPr>
          <p:cNvCxnSpPr>
            <a:cxnSpLocks/>
          </p:cNvCxnSpPr>
          <p:nvPr/>
        </p:nvCxnSpPr>
        <p:spPr>
          <a:xfrm>
            <a:off x="6918074" y="2048376"/>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826A666-123C-954F-8348-1E047FFC19B5}"/>
              </a:ext>
            </a:extLst>
          </p:cNvPr>
          <p:cNvCxnSpPr>
            <a:cxnSpLocks/>
          </p:cNvCxnSpPr>
          <p:nvPr/>
        </p:nvCxnSpPr>
        <p:spPr>
          <a:xfrm>
            <a:off x="7362574" y="2055299"/>
            <a:ext cx="0" cy="3231422"/>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90E3CC-A684-8B41-A847-472102A77971}"/>
              </a:ext>
            </a:extLst>
          </p:cNvPr>
          <p:cNvSpPr txBox="1"/>
          <p:nvPr/>
        </p:nvSpPr>
        <p:spPr>
          <a:xfrm>
            <a:off x="7460614" y="3470634"/>
            <a:ext cx="889000" cy="369332"/>
          </a:xfrm>
          <a:prstGeom prst="rect">
            <a:avLst/>
          </a:prstGeom>
          <a:noFill/>
        </p:spPr>
        <p:txBody>
          <a:bodyPr wrap="square" rtlCol="0">
            <a:spAutoFit/>
          </a:bodyPr>
          <a:lstStyle/>
          <a:p>
            <a:r>
              <a:rPr lang="en-US" dirty="0"/>
              <a:t>8mm</a:t>
            </a:r>
          </a:p>
        </p:txBody>
      </p:sp>
      <p:cxnSp>
        <p:nvCxnSpPr>
          <p:cNvPr id="52" name="Straight Connector 51">
            <a:extLst>
              <a:ext uri="{FF2B5EF4-FFF2-40B4-BE49-F238E27FC236}">
                <a16:creationId xmlns:a16="http://schemas.microsoft.com/office/drawing/2014/main" id="{31BE916E-D589-BD4C-9B12-8FAB5BBC875C}"/>
              </a:ext>
            </a:extLst>
          </p:cNvPr>
          <p:cNvCxnSpPr>
            <a:cxnSpLocks/>
          </p:cNvCxnSpPr>
          <p:nvPr/>
        </p:nvCxnSpPr>
        <p:spPr>
          <a:xfrm>
            <a:off x="4120685" y="1666575"/>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53AEB18-062C-DF47-B4BF-BC52142088B8}"/>
              </a:ext>
            </a:extLst>
          </p:cNvPr>
          <p:cNvCxnSpPr>
            <a:cxnSpLocks/>
          </p:cNvCxnSpPr>
          <p:nvPr/>
        </p:nvCxnSpPr>
        <p:spPr>
          <a:xfrm>
            <a:off x="6473574" y="1657499"/>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CDB3AA-3647-7D4C-B0DC-DBD0A6F241BE}"/>
              </a:ext>
            </a:extLst>
          </p:cNvPr>
          <p:cNvCxnSpPr>
            <a:cxnSpLocks/>
          </p:cNvCxnSpPr>
          <p:nvPr/>
        </p:nvCxnSpPr>
        <p:spPr>
          <a:xfrm flipH="1">
            <a:off x="4138678" y="1821399"/>
            <a:ext cx="233489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03960E3-913A-B543-B7DB-B2F45C8FF83A}"/>
              </a:ext>
            </a:extLst>
          </p:cNvPr>
          <p:cNvSpPr txBox="1"/>
          <p:nvPr/>
        </p:nvSpPr>
        <p:spPr>
          <a:xfrm>
            <a:off x="4929921" y="1430381"/>
            <a:ext cx="889000" cy="369332"/>
          </a:xfrm>
          <a:prstGeom prst="rect">
            <a:avLst/>
          </a:prstGeom>
          <a:noFill/>
        </p:spPr>
        <p:txBody>
          <a:bodyPr wrap="square" rtlCol="0">
            <a:spAutoFit/>
          </a:bodyPr>
          <a:lstStyle/>
          <a:p>
            <a:r>
              <a:rPr lang="en-US" dirty="0"/>
              <a:t>5.7mm</a:t>
            </a:r>
          </a:p>
        </p:txBody>
      </p:sp>
      <p:sp>
        <p:nvSpPr>
          <p:cNvPr id="11" name="Title 10">
            <a:extLst>
              <a:ext uri="{FF2B5EF4-FFF2-40B4-BE49-F238E27FC236}">
                <a16:creationId xmlns:a16="http://schemas.microsoft.com/office/drawing/2014/main" id="{302F772D-4416-934C-954A-ACE8A7575046}"/>
              </a:ext>
            </a:extLst>
          </p:cNvPr>
          <p:cNvSpPr>
            <a:spLocks noGrp="1"/>
          </p:cNvSpPr>
          <p:nvPr>
            <p:ph type="title"/>
          </p:nvPr>
        </p:nvSpPr>
        <p:spPr/>
        <p:txBody>
          <a:bodyPr>
            <a:normAutofit fontScale="90000"/>
          </a:bodyPr>
          <a:lstStyle/>
          <a:p>
            <a:r>
              <a:rPr lang="en-US" dirty="0"/>
              <a:t>RC Car	  TX Antennae</a:t>
            </a:r>
          </a:p>
        </p:txBody>
      </p:sp>
    </p:spTree>
    <p:extLst>
      <p:ext uri="{BB962C8B-B14F-4D97-AF65-F5344CB8AC3E}">
        <p14:creationId xmlns:p14="http://schemas.microsoft.com/office/powerpoint/2010/main" val="58988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6949267-C538-B84A-85E8-CFE3744F6D12}"/>
              </a:ext>
            </a:extLst>
          </p:cNvPr>
          <p:cNvPicPr>
            <a:picLocks noChangeAspect="1"/>
          </p:cNvPicPr>
          <p:nvPr/>
        </p:nvPicPr>
        <p:blipFill>
          <a:blip r:embed="rId2"/>
          <a:stretch>
            <a:fillRect/>
          </a:stretch>
        </p:blipFill>
        <p:spPr>
          <a:xfrm>
            <a:off x="95242" y="2130226"/>
            <a:ext cx="6148274" cy="3752761"/>
          </a:xfrm>
          <a:prstGeom prst="rect">
            <a:avLst/>
          </a:prstGeom>
        </p:spPr>
      </p:pic>
      <p:pic>
        <p:nvPicPr>
          <p:cNvPr id="3" name="Picture 2">
            <a:extLst>
              <a:ext uri="{FF2B5EF4-FFF2-40B4-BE49-F238E27FC236}">
                <a16:creationId xmlns:a16="http://schemas.microsoft.com/office/drawing/2014/main" id="{90F4B86A-CF8E-7240-A4AA-0C53CE920F0C}"/>
              </a:ext>
            </a:extLst>
          </p:cNvPr>
          <p:cNvPicPr>
            <a:picLocks noChangeAspect="1"/>
          </p:cNvPicPr>
          <p:nvPr/>
        </p:nvPicPr>
        <p:blipFill>
          <a:blip r:embed="rId3"/>
          <a:stretch>
            <a:fillRect/>
          </a:stretch>
        </p:blipFill>
        <p:spPr>
          <a:xfrm>
            <a:off x="5626567" y="2511393"/>
            <a:ext cx="6415423" cy="3876253"/>
          </a:xfrm>
          <a:prstGeom prst="rect">
            <a:avLst/>
          </a:prstGeom>
        </p:spPr>
      </p:pic>
      <p:sp>
        <p:nvSpPr>
          <p:cNvPr id="4" name="Title 3">
            <a:extLst>
              <a:ext uri="{FF2B5EF4-FFF2-40B4-BE49-F238E27FC236}">
                <a16:creationId xmlns:a16="http://schemas.microsoft.com/office/drawing/2014/main" id="{6E45209E-C937-F045-A327-9F281402F6B1}"/>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63610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53CE75-8BB9-3C40-8185-750AF8C748B2}"/>
              </a:ext>
            </a:extLst>
          </p:cNvPr>
          <p:cNvPicPr>
            <a:picLocks noChangeAspect="1"/>
          </p:cNvPicPr>
          <p:nvPr/>
        </p:nvPicPr>
        <p:blipFill rotWithShape="1">
          <a:blip r:embed="rId2"/>
          <a:srcRect l="4936" t="1212" r="3752" b="1819"/>
          <a:stretch/>
        </p:blipFill>
        <p:spPr>
          <a:xfrm>
            <a:off x="961008" y="1628634"/>
            <a:ext cx="3745904" cy="5091521"/>
          </a:xfrm>
          <a:prstGeom prst="rect">
            <a:avLst/>
          </a:prstGeom>
        </p:spPr>
      </p:pic>
      <p:sp>
        <p:nvSpPr>
          <p:cNvPr id="8" name="Title 7">
            <a:extLst>
              <a:ext uri="{FF2B5EF4-FFF2-40B4-BE49-F238E27FC236}">
                <a16:creationId xmlns:a16="http://schemas.microsoft.com/office/drawing/2014/main" id="{CC9B6CB3-840C-CA40-9D4C-1A6235B2DD93}"/>
              </a:ext>
            </a:extLst>
          </p:cNvPr>
          <p:cNvSpPr>
            <a:spLocks noGrp="1"/>
          </p:cNvSpPr>
          <p:nvPr>
            <p:ph type="title"/>
          </p:nvPr>
        </p:nvSpPr>
        <p:spPr/>
        <p:txBody>
          <a:bodyPr>
            <a:normAutofit fontScale="90000"/>
          </a:bodyPr>
          <a:lstStyle/>
          <a:p>
            <a:r>
              <a:rPr lang="en-US" dirty="0"/>
              <a:t>RC Car	  Pico Pi Board</a:t>
            </a:r>
          </a:p>
        </p:txBody>
      </p:sp>
    </p:spTree>
    <p:extLst>
      <p:ext uri="{BB962C8B-B14F-4D97-AF65-F5344CB8AC3E}">
        <p14:creationId xmlns:p14="http://schemas.microsoft.com/office/powerpoint/2010/main" val="22732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60639A-3F66-E84A-B08F-B5131252C6D2}"/>
              </a:ext>
            </a:extLst>
          </p:cNvPr>
          <p:cNvSpPr txBox="1"/>
          <p:nvPr/>
        </p:nvSpPr>
        <p:spPr>
          <a:xfrm>
            <a:off x="970031" y="1813366"/>
            <a:ext cx="7304535" cy="4524315"/>
          </a:xfrm>
          <a:prstGeom prst="rect">
            <a:avLst/>
          </a:prstGeom>
          <a:noFill/>
        </p:spPr>
        <p:txBody>
          <a:bodyPr wrap="square" rtlCol="0">
            <a:spAutoFit/>
          </a:bodyPr>
          <a:lstStyle/>
          <a:p>
            <a:r>
              <a:rPr lang="en-US" dirty="0"/>
              <a:t>Record</a:t>
            </a:r>
          </a:p>
          <a:p>
            <a:endParaRPr lang="en-US" dirty="0"/>
          </a:p>
          <a:p>
            <a:r>
              <a:rPr lang="en-US" dirty="0"/>
              <a:t>2409.986 MHz</a:t>
            </a:r>
          </a:p>
          <a:p>
            <a:endParaRPr lang="en-US" dirty="0"/>
          </a:p>
          <a:p>
            <a:r>
              <a:rPr lang="en-US" dirty="0"/>
              <a:t>2409.6 to 2410.6</a:t>
            </a:r>
          </a:p>
          <a:p>
            <a:endParaRPr lang="en-US" dirty="0"/>
          </a:p>
          <a:p>
            <a:r>
              <a:rPr lang="en-US" dirty="0"/>
              <a:t>Record to .wav file</a:t>
            </a:r>
          </a:p>
          <a:p>
            <a:endParaRPr lang="en-US" dirty="0"/>
          </a:p>
          <a:p>
            <a:r>
              <a:rPr lang="en-US" dirty="0"/>
              <a:t>Run through audacity (water fall [spectrogram])</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8EF432C3-7FB6-EE46-B25A-1A434A4EC5BE}"/>
              </a:ext>
            </a:extLst>
          </p:cNvPr>
          <p:cNvSpPr>
            <a:spLocks noGrp="1"/>
          </p:cNvSpPr>
          <p:nvPr>
            <p:ph type="title"/>
          </p:nvPr>
        </p:nvSpPr>
        <p:spPr/>
        <p:txBody>
          <a:bodyPr>
            <a:normAutofit fontScale="90000"/>
          </a:bodyPr>
          <a:lstStyle/>
          <a:p>
            <a:r>
              <a:rPr lang="en-US" dirty="0"/>
              <a:t>RC Car	  Next Steps</a:t>
            </a:r>
          </a:p>
        </p:txBody>
      </p:sp>
    </p:spTree>
    <p:extLst>
      <p:ext uri="{BB962C8B-B14F-4D97-AF65-F5344CB8AC3E}">
        <p14:creationId xmlns:p14="http://schemas.microsoft.com/office/powerpoint/2010/main" val="68716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dirty="0"/>
          </a:p>
        </p:txBody>
      </p:sp>
      <p:cxnSp>
        <p:nvCxnSpPr>
          <p:cNvPr id="20" name="Straight Arrow Connector 19">
            <a:extLst>
              <a:ext uri="{FF2B5EF4-FFF2-40B4-BE49-F238E27FC236}">
                <a16:creationId xmlns:a16="http://schemas.microsoft.com/office/drawing/2014/main" id="{4D8F5CAB-68C1-4644-AA48-35CA733FBF56}"/>
              </a:ext>
            </a:extLst>
          </p:cNvPr>
          <p:cNvCxnSpPr>
            <a:cxnSpLocks/>
          </p:cNvCxnSpPr>
          <p:nvPr/>
        </p:nvCxnSpPr>
        <p:spPr>
          <a:xfrm>
            <a:off x="7062575" y="885017"/>
            <a:ext cx="0" cy="2728711"/>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883A4-BC6A-424F-875E-6865F1ADFA80}"/>
              </a:ext>
            </a:extLst>
          </p:cNvPr>
          <p:cNvCxnSpPr>
            <a:cxnSpLocks/>
          </p:cNvCxnSpPr>
          <p:nvPr/>
        </p:nvCxnSpPr>
        <p:spPr>
          <a:xfrm>
            <a:off x="256090" y="3847559"/>
            <a:ext cx="0" cy="5932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201D26E-B25F-A443-AFC2-8D4B93903B42}"/>
              </a:ext>
            </a:extLst>
          </p:cNvPr>
          <p:cNvSpPr txBox="1"/>
          <p:nvPr/>
        </p:nvSpPr>
        <p:spPr>
          <a:xfrm>
            <a:off x="2881907" y="4347489"/>
            <a:ext cx="889000" cy="369332"/>
          </a:xfrm>
          <a:prstGeom prst="rect">
            <a:avLst/>
          </a:prstGeom>
          <a:noFill/>
        </p:spPr>
        <p:txBody>
          <a:bodyPr wrap="square" rtlCol="0">
            <a:spAutoFit/>
          </a:bodyPr>
          <a:lstStyle/>
          <a:p>
            <a:r>
              <a:rPr lang="en-US" dirty="0"/>
              <a:t>16mm</a:t>
            </a:r>
          </a:p>
        </p:txBody>
      </p:sp>
      <p:sp>
        <p:nvSpPr>
          <p:cNvPr id="30" name="TextBox 29">
            <a:extLst>
              <a:ext uri="{FF2B5EF4-FFF2-40B4-BE49-F238E27FC236}">
                <a16:creationId xmlns:a16="http://schemas.microsoft.com/office/drawing/2014/main" id="{529D5DE0-787D-4B4C-B244-DEC72489A250}"/>
              </a:ext>
            </a:extLst>
          </p:cNvPr>
          <p:cNvSpPr txBox="1"/>
          <p:nvPr/>
        </p:nvSpPr>
        <p:spPr>
          <a:xfrm>
            <a:off x="7152573" y="1996959"/>
            <a:ext cx="1117595" cy="369332"/>
          </a:xfrm>
          <a:prstGeom prst="rect">
            <a:avLst/>
          </a:prstGeom>
          <a:noFill/>
        </p:spPr>
        <p:txBody>
          <a:bodyPr wrap="square" rtlCol="0">
            <a:spAutoFit/>
          </a:bodyPr>
          <a:lstStyle/>
          <a:p>
            <a:r>
              <a:rPr lang="en-US" dirty="0"/>
              <a:t>11.4mm</a:t>
            </a:r>
          </a:p>
        </p:txBody>
      </p:sp>
      <p:sp>
        <p:nvSpPr>
          <p:cNvPr id="31" name="TextBox 30">
            <a:extLst>
              <a:ext uri="{FF2B5EF4-FFF2-40B4-BE49-F238E27FC236}">
                <a16:creationId xmlns:a16="http://schemas.microsoft.com/office/drawing/2014/main" id="{5FE0DDE4-0C2E-F446-B99B-76749D2F521E}"/>
              </a:ext>
            </a:extLst>
          </p:cNvPr>
          <p:cNvSpPr txBox="1"/>
          <p:nvPr/>
        </p:nvSpPr>
        <p:spPr>
          <a:xfrm>
            <a:off x="7493315" y="807012"/>
            <a:ext cx="889000" cy="369332"/>
          </a:xfrm>
          <a:prstGeom prst="rect">
            <a:avLst/>
          </a:prstGeom>
          <a:noFill/>
        </p:spPr>
        <p:txBody>
          <a:bodyPr wrap="square" rtlCol="0">
            <a:spAutoFit/>
          </a:bodyPr>
          <a:lstStyle/>
          <a:p>
            <a:r>
              <a:rPr lang="en-US" dirty="0"/>
              <a:t>PCB</a:t>
            </a:r>
          </a:p>
        </p:txBody>
      </p:sp>
      <p:pic>
        <p:nvPicPr>
          <p:cNvPr id="16" name="Picture 15">
            <a:extLst>
              <a:ext uri="{FF2B5EF4-FFF2-40B4-BE49-F238E27FC236}">
                <a16:creationId xmlns:a16="http://schemas.microsoft.com/office/drawing/2014/main" id="{8DEFC771-70D8-824D-8E11-E975AFB39077}"/>
              </a:ext>
            </a:extLst>
          </p:cNvPr>
          <p:cNvPicPr>
            <a:picLocks noChangeAspect="1"/>
          </p:cNvPicPr>
          <p:nvPr/>
        </p:nvPicPr>
        <p:blipFill rotWithShape="1">
          <a:blip r:embed="rId3"/>
          <a:srcRect l="44651" t="18875" r="34441" b="20513"/>
          <a:stretch/>
        </p:blipFill>
        <p:spPr>
          <a:xfrm rot="5400000">
            <a:off x="1850276" y="-1035721"/>
            <a:ext cx="3076686" cy="6689874"/>
          </a:xfrm>
          <a:prstGeom prst="rect">
            <a:avLst/>
          </a:prstGeom>
        </p:spPr>
      </p:pic>
      <p:pic>
        <p:nvPicPr>
          <p:cNvPr id="32" name="Picture 31">
            <a:extLst>
              <a:ext uri="{FF2B5EF4-FFF2-40B4-BE49-F238E27FC236}">
                <a16:creationId xmlns:a16="http://schemas.microsoft.com/office/drawing/2014/main" id="{853310BA-1337-FF4B-AED1-CF1C666957DB}"/>
              </a:ext>
            </a:extLst>
          </p:cNvPr>
          <p:cNvPicPr>
            <a:picLocks noChangeAspect="1"/>
          </p:cNvPicPr>
          <p:nvPr/>
        </p:nvPicPr>
        <p:blipFill rotWithShape="1">
          <a:blip r:embed="rId4"/>
          <a:srcRect l="30268" t="44649" r="23527" b="25156"/>
          <a:stretch/>
        </p:blipFill>
        <p:spPr>
          <a:xfrm>
            <a:off x="6134143" y="3847564"/>
            <a:ext cx="5877318" cy="2880587"/>
          </a:xfrm>
          <a:prstGeom prst="rect">
            <a:avLst/>
          </a:prstGeom>
        </p:spPr>
      </p:pic>
      <p:cxnSp>
        <p:nvCxnSpPr>
          <p:cNvPr id="21" name="Straight Connector 20">
            <a:extLst>
              <a:ext uri="{FF2B5EF4-FFF2-40B4-BE49-F238E27FC236}">
                <a16:creationId xmlns:a16="http://schemas.microsoft.com/office/drawing/2014/main" id="{2CCE10C2-B198-4F4F-9D8C-4246E7DD5019}"/>
              </a:ext>
            </a:extLst>
          </p:cNvPr>
          <p:cNvCxnSpPr>
            <a:cxnSpLocks/>
          </p:cNvCxnSpPr>
          <p:nvPr/>
        </p:nvCxnSpPr>
        <p:spPr>
          <a:xfrm>
            <a:off x="6500629" y="3665726"/>
            <a:ext cx="0" cy="7781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50270D-BBBF-194F-9C01-64B941BD0946}"/>
              </a:ext>
            </a:extLst>
          </p:cNvPr>
          <p:cNvCxnSpPr>
            <a:cxnSpLocks/>
          </p:cNvCxnSpPr>
          <p:nvPr/>
        </p:nvCxnSpPr>
        <p:spPr>
          <a:xfrm flipH="1">
            <a:off x="256090" y="4347489"/>
            <a:ext cx="6244539" cy="0"/>
          </a:xfrm>
          <a:prstGeom prst="straightConnector1">
            <a:avLst/>
          </a:prstGeom>
          <a:ln w="127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964443-10E6-7A41-8B02-FED1398832CE}"/>
              </a:ext>
            </a:extLst>
          </p:cNvPr>
          <p:cNvCxnSpPr>
            <a:cxnSpLocks/>
          </p:cNvCxnSpPr>
          <p:nvPr/>
        </p:nvCxnSpPr>
        <p:spPr>
          <a:xfrm>
            <a:off x="6565022" y="885017"/>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19E1A5B-0605-DC41-AC63-9ECDA64CF534}"/>
              </a:ext>
            </a:extLst>
          </p:cNvPr>
          <p:cNvCxnSpPr>
            <a:cxnSpLocks/>
          </p:cNvCxnSpPr>
          <p:nvPr/>
        </p:nvCxnSpPr>
        <p:spPr>
          <a:xfrm>
            <a:off x="6553299" y="3613728"/>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D591AA-6DE3-764E-9F8A-E5C774A5115C}"/>
              </a:ext>
            </a:extLst>
          </p:cNvPr>
          <p:cNvSpPr txBox="1"/>
          <p:nvPr/>
        </p:nvSpPr>
        <p:spPr>
          <a:xfrm>
            <a:off x="6384267" y="2861763"/>
            <a:ext cx="1117595" cy="369332"/>
          </a:xfrm>
          <a:prstGeom prst="rect">
            <a:avLst/>
          </a:prstGeom>
          <a:noFill/>
        </p:spPr>
        <p:txBody>
          <a:bodyPr wrap="square" rtlCol="0">
            <a:spAutoFit/>
          </a:bodyPr>
          <a:lstStyle/>
          <a:p>
            <a:r>
              <a:rPr lang="en-US" dirty="0">
                <a:solidFill>
                  <a:schemeClr val="bg1"/>
                </a:solidFill>
              </a:rPr>
              <a:t>B+</a:t>
            </a:r>
          </a:p>
        </p:txBody>
      </p:sp>
      <p:sp>
        <p:nvSpPr>
          <p:cNvPr id="40" name="TextBox 39">
            <a:extLst>
              <a:ext uri="{FF2B5EF4-FFF2-40B4-BE49-F238E27FC236}">
                <a16:creationId xmlns:a16="http://schemas.microsoft.com/office/drawing/2014/main" id="{5CE1D0E1-9C34-A344-90AC-C3F1668B0CB4}"/>
              </a:ext>
            </a:extLst>
          </p:cNvPr>
          <p:cNvSpPr txBox="1"/>
          <p:nvPr/>
        </p:nvSpPr>
        <p:spPr>
          <a:xfrm>
            <a:off x="6414019" y="1176344"/>
            <a:ext cx="1117595" cy="369332"/>
          </a:xfrm>
          <a:prstGeom prst="rect">
            <a:avLst/>
          </a:prstGeom>
          <a:noFill/>
        </p:spPr>
        <p:txBody>
          <a:bodyPr wrap="square" rtlCol="0">
            <a:spAutoFit/>
          </a:bodyPr>
          <a:lstStyle/>
          <a:p>
            <a:r>
              <a:rPr lang="en-US" dirty="0">
                <a:solidFill>
                  <a:schemeClr val="bg1"/>
                </a:solidFill>
              </a:rPr>
              <a:t>B-</a:t>
            </a:r>
          </a:p>
        </p:txBody>
      </p:sp>
      <p:sp>
        <p:nvSpPr>
          <p:cNvPr id="41" name="TextBox 40">
            <a:extLst>
              <a:ext uri="{FF2B5EF4-FFF2-40B4-BE49-F238E27FC236}">
                <a16:creationId xmlns:a16="http://schemas.microsoft.com/office/drawing/2014/main" id="{4B967105-F261-9342-9F94-4F02CCCF0472}"/>
              </a:ext>
            </a:extLst>
          </p:cNvPr>
          <p:cNvSpPr txBox="1"/>
          <p:nvPr/>
        </p:nvSpPr>
        <p:spPr>
          <a:xfrm>
            <a:off x="1779804" y="3855772"/>
            <a:ext cx="553081" cy="369332"/>
          </a:xfrm>
          <a:prstGeom prst="rect">
            <a:avLst/>
          </a:prstGeom>
          <a:solidFill>
            <a:schemeClr val="accent1"/>
          </a:solidFill>
        </p:spPr>
        <p:txBody>
          <a:bodyPr wrap="square" rtlCol="0">
            <a:spAutoFit/>
          </a:bodyPr>
          <a:lstStyle/>
          <a:p>
            <a:r>
              <a:rPr lang="en-US" dirty="0"/>
              <a:t>R5</a:t>
            </a:r>
          </a:p>
        </p:txBody>
      </p:sp>
      <p:sp>
        <p:nvSpPr>
          <p:cNvPr id="42" name="TextBox 41">
            <a:extLst>
              <a:ext uri="{FF2B5EF4-FFF2-40B4-BE49-F238E27FC236}">
                <a16:creationId xmlns:a16="http://schemas.microsoft.com/office/drawing/2014/main" id="{AAACEF27-457B-FA48-896D-CED5B70D5C2F}"/>
              </a:ext>
            </a:extLst>
          </p:cNvPr>
          <p:cNvSpPr txBox="1"/>
          <p:nvPr/>
        </p:nvSpPr>
        <p:spPr>
          <a:xfrm>
            <a:off x="3022450" y="3855772"/>
            <a:ext cx="553081" cy="369332"/>
          </a:xfrm>
          <a:prstGeom prst="rect">
            <a:avLst/>
          </a:prstGeom>
          <a:solidFill>
            <a:schemeClr val="accent1"/>
          </a:solidFill>
        </p:spPr>
        <p:txBody>
          <a:bodyPr wrap="square" rtlCol="0">
            <a:spAutoFit/>
          </a:bodyPr>
          <a:lstStyle/>
          <a:p>
            <a:r>
              <a:rPr lang="en-US" dirty="0"/>
              <a:t>R6</a:t>
            </a:r>
          </a:p>
        </p:txBody>
      </p:sp>
      <p:sp>
        <p:nvSpPr>
          <p:cNvPr id="43" name="TextBox 42">
            <a:extLst>
              <a:ext uri="{FF2B5EF4-FFF2-40B4-BE49-F238E27FC236}">
                <a16:creationId xmlns:a16="http://schemas.microsoft.com/office/drawing/2014/main" id="{E6A44963-C7C1-2941-A543-2FFF7E792DEC}"/>
              </a:ext>
            </a:extLst>
          </p:cNvPr>
          <p:cNvSpPr txBox="1"/>
          <p:nvPr/>
        </p:nvSpPr>
        <p:spPr>
          <a:xfrm>
            <a:off x="3866511" y="3855771"/>
            <a:ext cx="553081" cy="369332"/>
          </a:xfrm>
          <a:prstGeom prst="rect">
            <a:avLst/>
          </a:prstGeom>
          <a:solidFill>
            <a:schemeClr val="accent1"/>
          </a:solidFill>
        </p:spPr>
        <p:txBody>
          <a:bodyPr wrap="square" rtlCol="0">
            <a:spAutoFit/>
          </a:bodyPr>
          <a:lstStyle/>
          <a:p>
            <a:r>
              <a:rPr lang="en-US" dirty="0"/>
              <a:t>R7</a:t>
            </a:r>
          </a:p>
        </p:txBody>
      </p:sp>
      <p:sp>
        <p:nvSpPr>
          <p:cNvPr id="44" name="TextBox 43">
            <a:extLst>
              <a:ext uri="{FF2B5EF4-FFF2-40B4-BE49-F238E27FC236}">
                <a16:creationId xmlns:a16="http://schemas.microsoft.com/office/drawing/2014/main" id="{983E873E-11F0-9C4E-8278-B2991A9BC00B}"/>
              </a:ext>
            </a:extLst>
          </p:cNvPr>
          <p:cNvSpPr txBox="1"/>
          <p:nvPr/>
        </p:nvSpPr>
        <p:spPr>
          <a:xfrm>
            <a:off x="4054080" y="397463"/>
            <a:ext cx="553081" cy="369332"/>
          </a:xfrm>
          <a:prstGeom prst="rect">
            <a:avLst/>
          </a:prstGeom>
          <a:solidFill>
            <a:schemeClr val="accent1"/>
          </a:solidFill>
        </p:spPr>
        <p:txBody>
          <a:bodyPr wrap="square" rtlCol="0">
            <a:spAutoFit/>
          </a:bodyPr>
          <a:lstStyle/>
          <a:p>
            <a:r>
              <a:rPr lang="en-US" dirty="0"/>
              <a:t>R8</a:t>
            </a:r>
          </a:p>
        </p:txBody>
      </p:sp>
      <p:sp>
        <p:nvSpPr>
          <p:cNvPr id="45" name="TextBox 44">
            <a:extLst>
              <a:ext uri="{FF2B5EF4-FFF2-40B4-BE49-F238E27FC236}">
                <a16:creationId xmlns:a16="http://schemas.microsoft.com/office/drawing/2014/main" id="{7A243566-9455-C449-8336-20ACCBDEA996}"/>
              </a:ext>
            </a:extLst>
          </p:cNvPr>
          <p:cNvSpPr txBox="1"/>
          <p:nvPr/>
        </p:nvSpPr>
        <p:spPr>
          <a:xfrm>
            <a:off x="8559445" y="1695437"/>
            <a:ext cx="527982" cy="369332"/>
          </a:xfrm>
          <a:prstGeom prst="rect">
            <a:avLst/>
          </a:prstGeom>
          <a:noFill/>
        </p:spPr>
        <p:txBody>
          <a:bodyPr wrap="square" rtlCol="0">
            <a:spAutoFit/>
          </a:bodyPr>
          <a:lstStyle/>
          <a:p>
            <a:r>
              <a:rPr lang="en-US" dirty="0"/>
              <a:t>5V</a:t>
            </a:r>
          </a:p>
        </p:txBody>
      </p:sp>
      <p:sp>
        <p:nvSpPr>
          <p:cNvPr id="46" name="TextBox 45">
            <a:extLst>
              <a:ext uri="{FF2B5EF4-FFF2-40B4-BE49-F238E27FC236}">
                <a16:creationId xmlns:a16="http://schemas.microsoft.com/office/drawing/2014/main" id="{CF62609B-6EE5-8C4E-93EF-E77023557664}"/>
              </a:ext>
            </a:extLst>
          </p:cNvPr>
          <p:cNvSpPr txBox="1"/>
          <p:nvPr/>
        </p:nvSpPr>
        <p:spPr>
          <a:xfrm>
            <a:off x="11112279" y="1661786"/>
            <a:ext cx="527982" cy="369332"/>
          </a:xfrm>
          <a:prstGeom prst="rect">
            <a:avLst/>
          </a:prstGeom>
          <a:noFill/>
        </p:spPr>
        <p:txBody>
          <a:bodyPr wrap="square" rtlCol="0">
            <a:spAutoFit/>
          </a:bodyPr>
          <a:lstStyle/>
          <a:p>
            <a:r>
              <a:rPr lang="en-US" dirty="0"/>
              <a:t>4V</a:t>
            </a:r>
          </a:p>
        </p:txBody>
      </p:sp>
      <p:sp>
        <p:nvSpPr>
          <p:cNvPr id="47" name="TextBox 46">
            <a:extLst>
              <a:ext uri="{FF2B5EF4-FFF2-40B4-BE49-F238E27FC236}">
                <a16:creationId xmlns:a16="http://schemas.microsoft.com/office/drawing/2014/main" id="{B280353B-A754-EB4B-8E03-25BA62D486F9}"/>
              </a:ext>
            </a:extLst>
          </p:cNvPr>
          <p:cNvSpPr txBox="1"/>
          <p:nvPr/>
        </p:nvSpPr>
        <p:spPr>
          <a:xfrm>
            <a:off x="387619" y="3642024"/>
            <a:ext cx="702617" cy="646331"/>
          </a:xfrm>
          <a:prstGeom prst="rect">
            <a:avLst/>
          </a:prstGeom>
          <a:solidFill>
            <a:schemeClr val="accent1"/>
          </a:solidFill>
        </p:spPr>
        <p:txBody>
          <a:bodyPr wrap="square" rtlCol="0">
            <a:spAutoFit/>
          </a:bodyPr>
          <a:lstStyle/>
          <a:p>
            <a:r>
              <a:rPr lang="en-US" dirty="0"/>
              <a:t>USB V+</a:t>
            </a:r>
          </a:p>
        </p:txBody>
      </p:sp>
      <p:sp>
        <p:nvSpPr>
          <p:cNvPr id="48" name="TextBox 47">
            <a:extLst>
              <a:ext uri="{FF2B5EF4-FFF2-40B4-BE49-F238E27FC236}">
                <a16:creationId xmlns:a16="http://schemas.microsoft.com/office/drawing/2014/main" id="{1A5848CC-F32A-224A-8837-8F8953D2D186}"/>
              </a:ext>
            </a:extLst>
          </p:cNvPr>
          <p:cNvSpPr txBox="1"/>
          <p:nvPr/>
        </p:nvSpPr>
        <p:spPr>
          <a:xfrm>
            <a:off x="-22688" y="769870"/>
            <a:ext cx="702617" cy="646331"/>
          </a:xfrm>
          <a:prstGeom prst="rect">
            <a:avLst/>
          </a:prstGeom>
          <a:solidFill>
            <a:schemeClr val="accent1"/>
          </a:solidFill>
        </p:spPr>
        <p:txBody>
          <a:bodyPr wrap="square" rtlCol="0">
            <a:spAutoFit/>
          </a:bodyPr>
          <a:lstStyle/>
          <a:p>
            <a:r>
              <a:rPr lang="en-US" dirty="0"/>
              <a:t>USB V-</a:t>
            </a:r>
          </a:p>
        </p:txBody>
      </p:sp>
      <p:sp>
        <p:nvSpPr>
          <p:cNvPr id="49" name="TextBox 48">
            <a:extLst>
              <a:ext uri="{FF2B5EF4-FFF2-40B4-BE49-F238E27FC236}">
                <a16:creationId xmlns:a16="http://schemas.microsoft.com/office/drawing/2014/main" id="{1247FEF9-DF78-3B4C-A3B5-B1F69F72E4BF}"/>
              </a:ext>
            </a:extLst>
          </p:cNvPr>
          <p:cNvSpPr txBox="1"/>
          <p:nvPr/>
        </p:nvSpPr>
        <p:spPr>
          <a:xfrm>
            <a:off x="9605631" y="1094382"/>
            <a:ext cx="889000" cy="369332"/>
          </a:xfrm>
          <a:prstGeom prst="rect">
            <a:avLst/>
          </a:prstGeom>
          <a:noFill/>
        </p:spPr>
        <p:txBody>
          <a:bodyPr wrap="square" rtlCol="0">
            <a:spAutoFit/>
          </a:bodyPr>
          <a:lstStyle/>
          <a:p>
            <a:r>
              <a:rPr lang="en-US" dirty="0"/>
              <a:t>2R4</a:t>
            </a:r>
          </a:p>
        </p:txBody>
      </p:sp>
      <p:sp>
        <p:nvSpPr>
          <p:cNvPr id="50" name="TextBox 49">
            <a:extLst>
              <a:ext uri="{FF2B5EF4-FFF2-40B4-BE49-F238E27FC236}">
                <a16:creationId xmlns:a16="http://schemas.microsoft.com/office/drawing/2014/main" id="{2A8B286E-5CA2-0C4D-8646-D90D1D4C8CFF}"/>
              </a:ext>
            </a:extLst>
          </p:cNvPr>
          <p:cNvSpPr txBox="1"/>
          <p:nvPr/>
        </p:nvSpPr>
        <p:spPr>
          <a:xfrm>
            <a:off x="9396257" y="2224806"/>
            <a:ext cx="1596438" cy="646331"/>
          </a:xfrm>
          <a:prstGeom prst="rect">
            <a:avLst/>
          </a:prstGeom>
          <a:noFill/>
        </p:spPr>
        <p:txBody>
          <a:bodyPr wrap="square" rtlCol="0">
            <a:spAutoFit/>
          </a:bodyPr>
          <a:lstStyle/>
          <a:p>
            <a:r>
              <a:rPr lang="en-US" dirty="0"/>
              <a:t>I = (5-4)/2R4</a:t>
            </a:r>
          </a:p>
          <a:p>
            <a:r>
              <a:rPr lang="en-US" dirty="0"/>
              <a:t>  = 0.42A</a:t>
            </a:r>
          </a:p>
        </p:txBody>
      </p:sp>
    </p:spTree>
    <p:extLst>
      <p:ext uri="{BB962C8B-B14F-4D97-AF65-F5344CB8AC3E}">
        <p14:creationId xmlns:p14="http://schemas.microsoft.com/office/powerpoint/2010/main" val="1047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652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777058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5383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C0F3945-5F71-2649-B0C9-55DFE78BBEF1}"/>
              </a:ext>
            </a:extLst>
          </p:cNvPr>
          <p:cNvPicPr>
            <a:picLocks noChangeAspect="1"/>
          </p:cNvPicPr>
          <p:nvPr/>
        </p:nvPicPr>
        <p:blipFill>
          <a:blip r:embed="rId3"/>
          <a:stretch>
            <a:fillRect/>
          </a:stretch>
        </p:blipFill>
        <p:spPr>
          <a:xfrm>
            <a:off x="445759" y="168328"/>
            <a:ext cx="4299235" cy="3224426"/>
          </a:xfrm>
          <a:prstGeom prst="rect">
            <a:avLst/>
          </a:prstGeom>
        </p:spPr>
      </p:pic>
      <p:pic>
        <p:nvPicPr>
          <p:cNvPr id="8" name="Picture 7">
            <a:extLst>
              <a:ext uri="{FF2B5EF4-FFF2-40B4-BE49-F238E27FC236}">
                <a16:creationId xmlns:a16="http://schemas.microsoft.com/office/drawing/2014/main" id="{F0EF1C7D-944C-1848-ABF4-B9D215DB6CDF}"/>
              </a:ext>
            </a:extLst>
          </p:cNvPr>
          <p:cNvPicPr>
            <a:picLocks noChangeAspect="1"/>
          </p:cNvPicPr>
          <p:nvPr/>
        </p:nvPicPr>
        <p:blipFill>
          <a:blip r:embed="rId4"/>
          <a:stretch>
            <a:fillRect/>
          </a:stretch>
        </p:blipFill>
        <p:spPr>
          <a:xfrm>
            <a:off x="445759" y="3432136"/>
            <a:ext cx="4299235" cy="3224426"/>
          </a:xfrm>
          <a:prstGeom prst="rect">
            <a:avLst/>
          </a:prstGeom>
        </p:spPr>
      </p:pic>
      <p:pic>
        <p:nvPicPr>
          <p:cNvPr id="15" name="Picture 14">
            <a:extLst>
              <a:ext uri="{FF2B5EF4-FFF2-40B4-BE49-F238E27FC236}">
                <a16:creationId xmlns:a16="http://schemas.microsoft.com/office/drawing/2014/main" id="{EB1A8C02-2EBB-824B-855A-58EFFF934CEC}"/>
              </a:ext>
            </a:extLst>
          </p:cNvPr>
          <p:cNvPicPr>
            <a:picLocks noChangeAspect="1"/>
          </p:cNvPicPr>
          <p:nvPr/>
        </p:nvPicPr>
        <p:blipFill>
          <a:blip r:embed="rId5"/>
          <a:stretch>
            <a:fillRect/>
          </a:stretch>
        </p:blipFill>
        <p:spPr>
          <a:xfrm>
            <a:off x="6141031" y="4144349"/>
            <a:ext cx="2400000" cy="1800000"/>
          </a:xfrm>
          <a:prstGeom prst="rect">
            <a:avLst/>
          </a:prstGeom>
        </p:spPr>
      </p:pic>
      <p:pic>
        <p:nvPicPr>
          <p:cNvPr id="17" name="Picture 16">
            <a:extLst>
              <a:ext uri="{FF2B5EF4-FFF2-40B4-BE49-F238E27FC236}">
                <a16:creationId xmlns:a16="http://schemas.microsoft.com/office/drawing/2014/main" id="{3A71EF29-0E86-3640-A35B-594F440B6F45}"/>
              </a:ext>
            </a:extLst>
          </p:cNvPr>
          <p:cNvPicPr>
            <a:picLocks noChangeAspect="1"/>
          </p:cNvPicPr>
          <p:nvPr/>
        </p:nvPicPr>
        <p:blipFill>
          <a:blip r:embed="rId6"/>
          <a:stretch>
            <a:fillRect/>
          </a:stretch>
        </p:blipFill>
        <p:spPr>
          <a:xfrm>
            <a:off x="8791147" y="4144349"/>
            <a:ext cx="2400000" cy="1800000"/>
          </a:xfrm>
          <a:prstGeom prst="rect">
            <a:avLst/>
          </a:prstGeom>
        </p:spPr>
      </p:pic>
      <p:pic>
        <p:nvPicPr>
          <p:cNvPr id="19" name="Picture 18">
            <a:extLst>
              <a:ext uri="{FF2B5EF4-FFF2-40B4-BE49-F238E27FC236}">
                <a16:creationId xmlns:a16="http://schemas.microsoft.com/office/drawing/2014/main" id="{98102858-8273-3645-A139-5E38D73D8107}"/>
              </a:ext>
            </a:extLst>
          </p:cNvPr>
          <p:cNvPicPr>
            <a:picLocks noChangeAspect="1"/>
          </p:cNvPicPr>
          <p:nvPr/>
        </p:nvPicPr>
        <p:blipFill>
          <a:blip r:embed="rId7"/>
          <a:stretch>
            <a:fillRect/>
          </a:stretch>
        </p:blipFill>
        <p:spPr>
          <a:xfrm>
            <a:off x="8755128" y="2206607"/>
            <a:ext cx="2400000" cy="1800000"/>
          </a:xfrm>
          <a:prstGeom prst="rect">
            <a:avLst/>
          </a:prstGeom>
        </p:spPr>
      </p:pic>
      <p:pic>
        <p:nvPicPr>
          <p:cNvPr id="21" name="Picture 20">
            <a:extLst>
              <a:ext uri="{FF2B5EF4-FFF2-40B4-BE49-F238E27FC236}">
                <a16:creationId xmlns:a16="http://schemas.microsoft.com/office/drawing/2014/main" id="{2A44112A-B388-4649-A139-57423753C0EA}"/>
              </a:ext>
            </a:extLst>
          </p:cNvPr>
          <p:cNvPicPr>
            <a:picLocks noChangeAspect="1"/>
          </p:cNvPicPr>
          <p:nvPr/>
        </p:nvPicPr>
        <p:blipFill>
          <a:blip r:embed="rId8"/>
          <a:stretch>
            <a:fillRect/>
          </a:stretch>
        </p:blipFill>
        <p:spPr>
          <a:xfrm>
            <a:off x="8755128" y="268865"/>
            <a:ext cx="2400000" cy="1800000"/>
          </a:xfrm>
          <a:prstGeom prst="rect">
            <a:avLst/>
          </a:prstGeom>
        </p:spPr>
      </p:pic>
      <p:sp>
        <p:nvSpPr>
          <p:cNvPr id="2" name="Title 1">
            <a:extLst>
              <a:ext uri="{FF2B5EF4-FFF2-40B4-BE49-F238E27FC236}">
                <a16:creationId xmlns:a16="http://schemas.microsoft.com/office/drawing/2014/main" id="{01712AFE-CF94-0943-80AB-AB8317A3952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0090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4FC843D-99CC-5048-9110-0314BF75193A}"/>
              </a:ext>
            </a:extLst>
          </p:cNvPr>
          <p:cNvPicPr>
            <a:picLocks noChangeAspect="1"/>
          </p:cNvPicPr>
          <p:nvPr/>
        </p:nvPicPr>
        <p:blipFill rotWithShape="1">
          <a:blip r:embed="rId2"/>
          <a:srcRect l="8359" t="26914" r="9274" b="28235"/>
          <a:stretch/>
        </p:blipFill>
        <p:spPr>
          <a:xfrm>
            <a:off x="396268" y="817735"/>
            <a:ext cx="6474940" cy="2644346"/>
          </a:xfrm>
          <a:prstGeom prst="rect">
            <a:avLst/>
          </a:prstGeom>
        </p:spPr>
      </p:pic>
      <p:pic>
        <p:nvPicPr>
          <p:cNvPr id="36" name="Picture 35">
            <a:extLst>
              <a:ext uri="{FF2B5EF4-FFF2-40B4-BE49-F238E27FC236}">
                <a16:creationId xmlns:a16="http://schemas.microsoft.com/office/drawing/2014/main" id="{DB7E6EDF-EE00-CC44-9CBD-461559CB84EA}"/>
              </a:ext>
            </a:extLst>
          </p:cNvPr>
          <p:cNvPicPr>
            <a:picLocks noChangeAspect="1"/>
          </p:cNvPicPr>
          <p:nvPr/>
        </p:nvPicPr>
        <p:blipFill rotWithShape="1">
          <a:blip r:embed="rId3"/>
          <a:srcRect l="1897" t="24900" r="2991" b="24901"/>
          <a:stretch/>
        </p:blipFill>
        <p:spPr>
          <a:xfrm>
            <a:off x="396268" y="3665726"/>
            <a:ext cx="6548230" cy="2592008"/>
          </a:xfrm>
          <a:prstGeom prst="rect">
            <a:avLst/>
          </a:prstGeom>
        </p:spPr>
      </p:pic>
      <p:cxnSp>
        <p:nvCxnSpPr>
          <p:cNvPr id="39" name="Straight Connector 38">
            <a:extLst>
              <a:ext uri="{FF2B5EF4-FFF2-40B4-BE49-F238E27FC236}">
                <a16:creationId xmlns:a16="http://schemas.microsoft.com/office/drawing/2014/main" id="{A6F80168-35DF-2147-8B36-90FBF762949E}"/>
              </a:ext>
            </a:extLst>
          </p:cNvPr>
          <p:cNvCxnSpPr>
            <a:cxnSpLocks/>
          </p:cNvCxnSpPr>
          <p:nvPr/>
        </p:nvCxnSpPr>
        <p:spPr>
          <a:xfrm>
            <a:off x="6776987" y="3712701"/>
            <a:ext cx="12928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71A259-19B2-0145-8E0C-854173578CF6}"/>
              </a:ext>
            </a:extLst>
          </p:cNvPr>
          <p:cNvCxnSpPr>
            <a:cxnSpLocks/>
          </p:cNvCxnSpPr>
          <p:nvPr/>
        </p:nvCxnSpPr>
        <p:spPr>
          <a:xfrm>
            <a:off x="7958903" y="3712701"/>
            <a:ext cx="0" cy="2421924"/>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4C9FE2-C56E-F748-A491-7E0FF8E3D6A8}"/>
              </a:ext>
            </a:extLst>
          </p:cNvPr>
          <p:cNvCxnSpPr>
            <a:cxnSpLocks/>
          </p:cNvCxnSpPr>
          <p:nvPr/>
        </p:nvCxnSpPr>
        <p:spPr>
          <a:xfrm>
            <a:off x="6814057" y="6134625"/>
            <a:ext cx="12928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A96344-4584-774D-A3C3-4E83D6C64E51}"/>
              </a:ext>
            </a:extLst>
          </p:cNvPr>
          <p:cNvCxnSpPr>
            <a:cxnSpLocks/>
          </p:cNvCxnSpPr>
          <p:nvPr/>
        </p:nvCxnSpPr>
        <p:spPr>
          <a:xfrm>
            <a:off x="458352" y="6075176"/>
            <a:ext cx="0" cy="635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E0805D5-0CDE-D540-96AE-1F79C0CA2EA9}"/>
              </a:ext>
            </a:extLst>
          </p:cNvPr>
          <p:cNvCxnSpPr>
            <a:cxnSpLocks/>
          </p:cNvCxnSpPr>
          <p:nvPr/>
        </p:nvCxnSpPr>
        <p:spPr>
          <a:xfrm>
            <a:off x="6883865" y="6075176"/>
            <a:ext cx="0" cy="635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6296530-629B-114C-A780-AC42B8BF8837}"/>
              </a:ext>
            </a:extLst>
          </p:cNvPr>
          <p:cNvCxnSpPr>
            <a:cxnSpLocks/>
          </p:cNvCxnSpPr>
          <p:nvPr/>
        </p:nvCxnSpPr>
        <p:spPr>
          <a:xfrm flipH="1">
            <a:off x="445995" y="6666876"/>
            <a:ext cx="6437870"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471D22E-1CE6-CD49-9324-64BFADA07C46}"/>
              </a:ext>
            </a:extLst>
          </p:cNvPr>
          <p:cNvSpPr txBox="1"/>
          <p:nvPr/>
        </p:nvSpPr>
        <p:spPr>
          <a:xfrm>
            <a:off x="7975509" y="4834330"/>
            <a:ext cx="997800" cy="369332"/>
          </a:xfrm>
          <a:prstGeom prst="rect">
            <a:avLst/>
          </a:prstGeom>
          <a:noFill/>
        </p:spPr>
        <p:txBody>
          <a:bodyPr wrap="square" rtlCol="0">
            <a:spAutoFit/>
          </a:bodyPr>
          <a:lstStyle/>
          <a:p>
            <a:r>
              <a:rPr lang="en-US" dirty="0"/>
              <a:t>20.5mm</a:t>
            </a:r>
          </a:p>
        </p:txBody>
      </p:sp>
      <p:sp>
        <p:nvSpPr>
          <p:cNvPr id="60" name="TextBox 59">
            <a:extLst>
              <a:ext uri="{FF2B5EF4-FFF2-40B4-BE49-F238E27FC236}">
                <a16:creationId xmlns:a16="http://schemas.microsoft.com/office/drawing/2014/main" id="{7B42BA4C-9FB1-BB4E-8DB8-2ED4413162D7}"/>
              </a:ext>
            </a:extLst>
          </p:cNvPr>
          <p:cNvSpPr txBox="1"/>
          <p:nvPr/>
        </p:nvSpPr>
        <p:spPr>
          <a:xfrm>
            <a:off x="3032806" y="6340895"/>
            <a:ext cx="1033417" cy="369332"/>
          </a:xfrm>
          <a:prstGeom prst="rect">
            <a:avLst/>
          </a:prstGeom>
          <a:noFill/>
        </p:spPr>
        <p:txBody>
          <a:bodyPr wrap="square" rtlCol="0">
            <a:spAutoFit/>
          </a:bodyPr>
          <a:lstStyle/>
          <a:p>
            <a:r>
              <a:rPr lang="en-US" dirty="0"/>
              <a:t>52.5mm</a:t>
            </a:r>
          </a:p>
        </p:txBody>
      </p:sp>
      <p:sp>
        <p:nvSpPr>
          <p:cNvPr id="62" name="TextBox 61">
            <a:extLst>
              <a:ext uri="{FF2B5EF4-FFF2-40B4-BE49-F238E27FC236}">
                <a16:creationId xmlns:a16="http://schemas.microsoft.com/office/drawing/2014/main" id="{6DF70CE5-5CA1-E346-A2C9-ADE5DF3CFE05}"/>
              </a:ext>
            </a:extLst>
          </p:cNvPr>
          <p:cNvSpPr txBox="1"/>
          <p:nvPr/>
        </p:nvSpPr>
        <p:spPr>
          <a:xfrm>
            <a:off x="2035812" y="2294174"/>
            <a:ext cx="502077" cy="369332"/>
          </a:xfrm>
          <a:prstGeom prst="rect">
            <a:avLst/>
          </a:prstGeom>
          <a:solidFill>
            <a:schemeClr val="accent2"/>
          </a:solidFill>
        </p:spPr>
        <p:txBody>
          <a:bodyPr wrap="square" rtlCol="0">
            <a:spAutoFit/>
          </a:bodyPr>
          <a:lstStyle/>
          <a:p>
            <a:r>
              <a:rPr lang="en-US" dirty="0"/>
              <a:t>U1</a:t>
            </a:r>
          </a:p>
        </p:txBody>
      </p:sp>
      <p:sp>
        <p:nvSpPr>
          <p:cNvPr id="64" name="TextBox 63">
            <a:extLst>
              <a:ext uri="{FF2B5EF4-FFF2-40B4-BE49-F238E27FC236}">
                <a16:creationId xmlns:a16="http://schemas.microsoft.com/office/drawing/2014/main" id="{744BC638-5C5C-5B42-911E-CED888CA3AFC}"/>
              </a:ext>
            </a:extLst>
          </p:cNvPr>
          <p:cNvSpPr txBox="1"/>
          <p:nvPr/>
        </p:nvSpPr>
        <p:spPr>
          <a:xfrm>
            <a:off x="2245877" y="3159147"/>
            <a:ext cx="502077" cy="369332"/>
          </a:xfrm>
          <a:prstGeom prst="rect">
            <a:avLst/>
          </a:prstGeom>
          <a:solidFill>
            <a:schemeClr val="accent2"/>
          </a:solidFill>
        </p:spPr>
        <p:txBody>
          <a:bodyPr wrap="square" rtlCol="0">
            <a:spAutoFit/>
          </a:bodyPr>
          <a:lstStyle/>
          <a:p>
            <a:r>
              <a:rPr lang="en-US" dirty="0"/>
              <a:t>R1</a:t>
            </a:r>
          </a:p>
        </p:txBody>
      </p:sp>
      <p:sp>
        <p:nvSpPr>
          <p:cNvPr id="66" name="TextBox 65">
            <a:extLst>
              <a:ext uri="{FF2B5EF4-FFF2-40B4-BE49-F238E27FC236}">
                <a16:creationId xmlns:a16="http://schemas.microsoft.com/office/drawing/2014/main" id="{5A168E20-EA8F-DC40-8186-281369856060}"/>
              </a:ext>
            </a:extLst>
          </p:cNvPr>
          <p:cNvSpPr txBox="1"/>
          <p:nvPr/>
        </p:nvSpPr>
        <p:spPr>
          <a:xfrm>
            <a:off x="1784773" y="1146933"/>
            <a:ext cx="502077" cy="369332"/>
          </a:xfrm>
          <a:prstGeom prst="rect">
            <a:avLst/>
          </a:prstGeom>
          <a:solidFill>
            <a:schemeClr val="accent2"/>
          </a:solidFill>
        </p:spPr>
        <p:txBody>
          <a:bodyPr wrap="square" rtlCol="0">
            <a:spAutoFit/>
          </a:bodyPr>
          <a:lstStyle/>
          <a:p>
            <a:r>
              <a:rPr lang="en-US" dirty="0"/>
              <a:t>C1</a:t>
            </a:r>
          </a:p>
        </p:txBody>
      </p:sp>
      <p:sp>
        <p:nvSpPr>
          <p:cNvPr id="67" name="TextBox 66">
            <a:extLst>
              <a:ext uri="{FF2B5EF4-FFF2-40B4-BE49-F238E27FC236}">
                <a16:creationId xmlns:a16="http://schemas.microsoft.com/office/drawing/2014/main" id="{84087F19-D26E-EA40-A053-8B1D183B8BE4}"/>
              </a:ext>
            </a:extLst>
          </p:cNvPr>
          <p:cNvSpPr txBox="1"/>
          <p:nvPr/>
        </p:nvSpPr>
        <p:spPr>
          <a:xfrm>
            <a:off x="2703077" y="984357"/>
            <a:ext cx="502077" cy="369332"/>
          </a:xfrm>
          <a:prstGeom prst="rect">
            <a:avLst/>
          </a:prstGeom>
          <a:solidFill>
            <a:schemeClr val="accent2"/>
          </a:solidFill>
        </p:spPr>
        <p:txBody>
          <a:bodyPr wrap="square" rtlCol="0">
            <a:spAutoFit/>
          </a:bodyPr>
          <a:lstStyle/>
          <a:p>
            <a:r>
              <a:rPr lang="en-US" dirty="0"/>
              <a:t>C2</a:t>
            </a:r>
          </a:p>
        </p:txBody>
      </p:sp>
      <p:sp>
        <p:nvSpPr>
          <p:cNvPr id="70" name="TextBox 69">
            <a:extLst>
              <a:ext uri="{FF2B5EF4-FFF2-40B4-BE49-F238E27FC236}">
                <a16:creationId xmlns:a16="http://schemas.microsoft.com/office/drawing/2014/main" id="{0F6255A6-459F-1A49-B50A-047CF7CC5472}"/>
              </a:ext>
            </a:extLst>
          </p:cNvPr>
          <p:cNvSpPr txBox="1"/>
          <p:nvPr/>
        </p:nvSpPr>
        <p:spPr>
          <a:xfrm>
            <a:off x="2703077" y="1453914"/>
            <a:ext cx="502077" cy="369332"/>
          </a:xfrm>
          <a:prstGeom prst="rect">
            <a:avLst/>
          </a:prstGeom>
          <a:solidFill>
            <a:schemeClr val="accent2"/>
          </a:solidFill>
        </p:spPr>
        <p:txBody>
          <a:bodyPr wrap="square" rtlCol="0">
            <a:spAutoFit/>
          </a:bodyPr>
          <a:lstStyle/>
          <a:p>
            <a:r>
              <a:rPr lang="en-US" dirty="0"/>
              <a:t>C3</a:t>
            </a:r>
          </a:p>
        </p:txBody>
      </p:sp>
      <p:sp>
        <p:nvSpPr>
          <p:cNvPr id="71" name="TextBox 70">
            <a:extLst>
              <a:ext uri="{FF2B5EF4-FFF2-40B4-BE49-F238E27FC236}">
                <a16:creationId xmlns:a16="http://schemas.microsoft.com/office/drawing/2014/main" id="{E589691F-89FF-1B43-9321-966ED332E0E8}"/>
              </a:ext>
            </a:extLst>
          </p:cNvPr>
          <p:cNvSpPr txBox="1"/>
          <p:nvPr/>
        </p:nvSpPr>
        <p:spPr>
          <a:xfrm>
            <a:off x="1195553" y="3819495"/>
            <a:ext cx="502077" cy="369332"/>
          </a:xfrm>
          <a:prstGeom prst="rect">
            <a:avLst/>
          </a:prstGeom>
          <a:solidFill>
            <a:schemeClr val="accent2"/>
          </a:solidFill>
        </p:spPr>
        <p:txBody>
          <a:bodyPr wrap="square" rtlCol="0">
            <a:spAutoFit/>
          </a:bodyPr>
          <a:lstStyle/>
          <a:p>
            <a:r>
              <a:rPr lang="en-US" dirty="0"/>
              <a:t>S1</a:t>
            </a:r>
          </a:p>
        </p:txBody>
      </p:sp>
      <p:sp>
        <p:nvSpPr>
          <p:cNvPr id="73" name="TextBox 72">
            <a:extLst>
              <a:ext uri="{FF2B5EF4-FFF2-40B4-BE49-F238E27FC236}">
                <a16:creationId xmlns:a16="http://schemas.microsoft.com/office/drawing/2014/main" id="{D174A588-E72E-9D4D-951F-05933FBA7634}"/>
              </a:ext>
            </a:extLst>
          </p:cNvPr>
          <p:cNvSpPr txBox="1"/>
          <p:nvPr/>
        </p:nvSpPr>
        <p:spPr>
          <a:xfrm>
            <a:off x="1109056" y="4486760"/>
            <a:ext cx="502077" cy="369332"/>
          </a:xfrm>
          <a:prstGeom prst="rect">
            <a:avLst/>
          </a:prstGeom>
          <a:solidFill>
            <a:schemeClr val="accent2"/>
          </a:solidFill>
        </p:spPr>
        <p:txBody>
          <a:bodyPr wrap="square" rtlCol="0">
            <a:spAutoFit/>
          </a:bodyPr>
          <a:lstStyle/>
          <a:p>
            <a:r>
              <a:rPr lang="en-US" dirty="0"/>
              <a:t>S2</a:t>
            </a:r>
          </a:p>
        </p:txBody>
      </p:sp>
      <p:sp>
        <p:nvSpPr>
          <p:cNvPr id="74" name="TextBox 73">
            <a:extLst>
              <a:ext uri="{FF2B5EF4-FFF2-40B4-BE49-F238E27FC236}">
                <a16:creationId xmlns:a16="http://schemas.microsoft.com/office/drawing/2014/main" id="{CD1634E6-8D1F-BD45-AAA0-22869997E754}"/>
              </a:ext>
            </a:extLst>
          </p:cNvPr>
          <p:cNvSpPr txBox="1"/>
          <p:nvPr/>
        </p:nvSpPr>
        <p:spPr>
          <a:xfrm>
            <a:off x="2542439" y="4387906"/>
            <a:ext cx="502077" cy="369332"/>
          </a:xfrm>
          <a:prstGeom prst="rect">
            <a:avLst/>
          </a:prstGeom>
          <a:solidFill>
            <a:schemeClr val="accent2"/>
          </a:solidFill>
        </p:spPr>
        <p:txBody>
          <a:bodyPr wrap="square" rtlCol="0">
            <a:spAutoFit/>
          </a:bodyPr>
          <a:lstStyle/>
          <a:p>
            <a:r>
              <a:rPr lang="en-US" dirty="0"/>
              <a:t>S3</a:t>
            </a:r>
          </a:p>
        </p:txBody>
      </p:sp>
      <p:sp>
        <p:nvSpPr>
          <p:cNvPr id="75" name="TextBox 74">
            <a:extLst>
              <a:ext uri="{FF2B5EF4-FFF2-40B4-BE49-F238E27FC236}">
                <a16:creationId xmlns:a16="http://schemas.microsoft.com/office/drawing/2014/main" id="{09B75546-8355-1548-A98B-D308A8CC0984}"/>
              </a:ext>
            </a:extLst>
          </p:cNvPr>
          <p:cNvSpPr txBox="1"/>
          <p:nvPr/>
        </p:nvSpPr>
        <p:spPr>
          <a:xfrm>
            <a:off x="3802829" y="5932500"/>
            <a:ext cx="502077" cy="369332"/>
          </a:xfrm>
          <a:prstGeom prst="rect">
            <a:avLst/>
          </a:prstGeom>
          <a:solidFill>
            <a:schemeClr val="accent2"/>
          </a:solidFill>
        </p:spPr>
        <p:txBody>
          <a:bodyPr wrap="square" rtlCol="0">
            <a:spAutoFit/>
          </a:bodyPr>
          <a:lstStyle/>
          <a:p>
            <a:r>
              <a:rPr lang="en-US" dirty="0"/>
              <a:t>S4</a:t>
            </a:r>
          </a:p>
        </p:txBody>
      </p:sp>
      <p:sp>
        <p:nvSpPr>
          <p:cNvPr id="76" name="TextBox 75">
            <a:extLst>
              <a:ext uri="{FF2B5EF4-FFF2-40B4-BE49-F238E27FC236}">
                <a16:creationId xmlns:a16="http://schemas.microsoft.com/office/drawing/2014/main" id="{9A8CCBEB-1CD8-4849-BCCE-88727F46112E}"/>
              </a:ext>
            </a:extLst>
          </p:cNvPr>
          <p:cNvSpPr txBox="1"/>
          <p:nvPr/>
        </p:nvSpPr>
        <p:spPr>
          <a:xfrm>
            <a:off x="5928191" y="5994284"/>
            <a:ext cx="502077" cy="369332"/>
          </a:xfrm>
          <a:prstGeom prst="rect">
            <a:avLst/>
          </a:prstGeom>
          <a:solidFill>
            <a:schemeClr val="accent2"/>
          </a:solidFill>
        </p:spPr>
        <p:txBody>
          <a:bodyPr wrap="square" rtlCol="0">
            <a:spAutoFit/>
          </a:bodyPr>
          <a:lstStyle/>
          <a:p>
            <a:r>
              <a:rPr lang="en-US" dirty="0"/>
              <a:t>S5</a:t>
            </a:r>
          </a:p>
        </p:txBody>
      </p:sp>
      <p:sp>
        <p:nvSpPr>
          <p:cNvPr id="77" name="TextBox 76">
            <a:extLst>
              <a:ext uri="{FF2B5EF4-FFF2-40B4-BE49-F238E27FC236}">
                <a16:creationId xmlns:a16="http://schemas.microsoft.com/office/drawing/2014/main" id="{2E4BF415-B8BE-634A-9654-2027571CE355}"/>
              </a:ext>
            </a:extLst>
          </p:cNvPr>
          <p:cNvSpPr txBox="1"/>
          <p:nvPr/>
        </p:nvSpPr>
        <p:spPr>
          <a:xfrm>
            <a:off x="4247672" y="4499116"/>
            <a:ext cx="502077" cy="369332"/>
          </a:xfrm>
          <a:prstGeom prst="rect">
            <a:avLst/>
          </a:prstGeom>
          <a:solidFill>
            <a:schemeClr val="accent2"/>
          </a:solidFill>
        </p:spPr>
        <p:txBody>
          <a:bodyPr wrap="square" rtlCol="0">
            <a:spAutoFit/>
          </a:bodyPr>
          <a:lstStyle/>
          <a:p>
            <a:r>
              <a:rPr lang="en-US" dirty="0"/>
              <a:t>Y1</a:t>
            </a:r>
          </a:p>
        </p:txBody>
      </p:sp>
      <p:sp>
        <p:nvSpPr>
          <p:cNvPr id="78" name="TextBox 77">
            <a:extLst>
              <a:ext uri="{FF2B5EF4-FFF2-40B4-BE49-F238E27FC236}">
                <a16:creationId xmlns:a16="http://schemas.microsoft.com/office/drawing/2014/main" id="{F0445EA3-8E72-D34A-A085-3309A9278BBC}"/>
              </a:ext>
            </a:extLst>
          </p:cNvPr>
          <p:cNvSpPr txBox="1"/>
          <p:nvPr/>
        </p:nvSpPr>
        <p:spPr>
          <a:xfrm>
            <a:off x="1084343" y="6229062"/>
            <a:ext cx="502077" cy="369332"/>
          </a:xfrm>
          <a:prstGeom prst="rect">
            <a:avLst/>
          </a:prstGeom>
          <a:solidFill>
            <a:schemeClr val="accent2"/>
          </a:solidFill>
        </p:spPr>
        <p:txBody>
          <a:bodyPr wrap="square" rtlCol="0">
            <a:spAutoFit/>
          </a:bodyPr>
          <a:lstStyle/>
          <a:p>
            <a:r>
              <a:rPr lang="en-US" dirty="0"/>
              <a:t>D1</a:t>
            </a:r>
          </a:p>
        </p:txBody>
      </p:sp>
      <p:sp>
        <p:nvSpPr>
          <p:cNvPr id="79" name="TextBox 78">
            <a:extLst>
              <a:ext uri="{FF2B5EF4-FFF2-40B4-BE49-F238E27FC236}">
                <a16:creationId xmlns:a16="http://schemas.microsoft.com/office/drawing/2014/main" id="{770E0FBB-968A-C44F-BD08-CB27B6C6A373}"/>
              </a:ext>
            </a:extLst>
          </p:cNvPr>
          <p:cNvSpPr txBox="1"/>
          <p:nvPr/>
        </p:nvSpPr>
        <p:spPr>
          <a:xfrm>
            <a:off x="5940548" y="3881278"/>
            <a:ext cx="502077" cy="369332"/>
          </a:xfrm>
          <a:prstGeom prst="rect">
            <a:avLst/>
          </a:prstGeom>
          <a:solidFill>
            <a:schemeClr val="accent2"/>
          </a:solidFill>
        </p:spPr>
        <p:txBody>
          <a:bodyPr wrap="square" rtlCol="0">
            <a:spAutoFit/>
          </a:bodyPr>
          <a:lstStyle/>
          <a:p>
            <a:r>
              <a:rPr lang="en-US" dirty="0"/>
              <a:t>A1</a:t>
            </a:r>
          </a:p>
        </p:txBody>
      </p:sp>
      <p:sp>
        <p:nvSpPr>
          <p:cNvPr id="80" name="TextBox 79">
            <a:extLst>
              <a:ext uri="{FF2B5EF4-FFF2-40B4-BE49-F238E27FC236}">
                <a16:creationId xmlns:a16="http://schemas.microsoft.com/office/drawing/2014/main" id="{C79F1EF4-8856-294C-A1FD-FD0B6E4BECAC}"/>
              </a:ext>
            </a:extLst>
          </p:cNvPr>
          <p:cNvSpPr txBox="1"/>
          <p:nvPr/>
        </p:nvSpPr>
        <p:spPr>
          <a:xfrm>
            <a:off x="547147" y="1326536"/>
            <a:ext cx="561909" cy="369332"/>
          </a:xfrm>
          <a:prstGeom prst="rect">
            <a:avLst/>
          </a:prstGeom>
          <a:solidFill>
            <a:schemeClr val="accent2"/>
          </a:solidFill>
        </p:spPr>
        <p:txBody>
          <a:bodyPr wrap="square" rtlCol="0">
            <a:spAutoFit/>
          </a:bodyPr>
          <a:lstStyle/>
          <a:p>
            <a:r>
              <a:rPr lang="en-US" dirty="0"/>
              <a:t>AE1</a:t>
            </a:r>
          </a:p>
        </p:txBody>
      </p:sp>
      <p:sp>
        <p:nvSpPr>
          <p:cNvPr id="81" name="TextBox 80">
            <a:extLst>
              <a:ext uri="{FF2B5EF4-FFF2-40B4-BE49-F238E27FC236}">
                <a16:creationId xmlns:a16="http://schemas.microsoft.com/office/drawing/2014/main" id="{A7A77204-DAC3-5B4D-8F4C-D26F67966347}"/>
              </a:ext>
            </a:extLst>
          </p:cNvPr>
          <p:cNvSpPr txBox="1"/>
          <p:nvPr/>
        </p:nvSpPr>
        <p:spPr>
          <a:xfrm>
            <a:off x="3205154" y="3475990"/>
            <a:ext cx="502077" cy="369332"/>
          </a:xfrm>
          <a:prstGeom prst="rect">
            <a:avLst/>
          </a:prstGeom>
          <a:solidFill>
            <a:schemeClr val="accent2"/>
          </a:solidFill>
        </p:spPr>
        <p:txBody>
          <a:bodyPr wrap="square" rtlCol="0">
            <a:spAutoFit/>
          </a:bodyPr>
          <a:lstStyle/>
          <a:p>
            <a:r>
              <a:rPr lang="en-US" dirty="0"/>
              <a:t>J1</a:t>
            </a:r>
          </a:p>
        </p:txBody>
      </p:sp>
      <p:sp>
        <p:nvSpPr>
          <p:cNvPr id="82" name="TextBox 81">
            <a:extLst>
              <a:ext uri="{FF2B5EF4-FFF2-40B4-BE49-F238E27FC236}">
                <a16:creationId xmlns:a16="http://schemas.microsoft.com/office/drawing/2014/main" id="{A9093CC8-F56A-EA48-A176-2934BF8DF4D1}"/>
              </a:ext>
            </a:extLst>
          </p:cNvPr>
          <p:cNvSpPr txBox="1"/>
          <p:nvPr/>
        </p:nvSpPr>
        <p:spPr>
          <a:xfrm>
            <a:off x="6595299" y="4615886"/>
            <a:ext cx="502077" cy="369332"/>
          </a:xfrm>
          <a:prstGeom prst="rect">
            <a:avLst/>
          </a:prstGeom>
          <a:solidFill>
            <a:schemeClr val="accent2"/>
          </a:solidFill>
        </p:spPr>
        <p:txBody>
          <a:bodyPr wrap="square" rtlCol="0">
            <a:spAutoFit/>
          </a:bodyPr>
          <a:lstStyle/>
          <a:p>
            <a:r>
              <a:rPr lang="en-US" dirty="0"/>
              <a:t>J2</a:t>
            </a:r>
          </a:p>
        </p:txBody>
      </p:sp>
      <p:graphicFrame>
        <p:nvGraphicFramePr>
          <p:cNvPr id="2" name="Table 2">
            <a:extLst>
              <a:ext uri="{FF2B5EF4-FFF2-40B4-BE49-F238E27FC236}">
                <a16:creationId xmlns:a16="http://schemas.microsoft.com/office/drawing/2014/main" id="{FF69DB49-0405-4446-8116-23ED9E02C3AC}"/>
              </a:ext>
            </a:extLst>
          </p:cNvPr>
          <p:cNvGraphicFramePr>
            <a:graphicFrameLocks noGrp="1"/>
          </p:cNvGraphicFramePr>
          <p:nvPr>
            <p:extLst>
              <p:ext uri="{D42A27DB-BD31-4B8C-83A1-F6EECF244321}">
                <p14:modId xmlns:p14="http://schemas.microsoft.com/office/powerpoint/2010/main" val="3183846084"/>
              </p:ext>
            </p:extLst>
          </p:nvPr>
        </p:nvGraphicFramePr>
        <p:xfrm>
          <a:off x="7496690" y="1314430"/>
          <a:ext cx="4586888" cy="1483360"/>
        </p:xfrm>
        <a:graphic>
          <a:graphicData uri="http://schemas.openxmlformats.org/drawingml/2006/table">
            <a:tbl>
              <a:tblPr bandRow="1">
                <a:tableStyleId>{5C22544A-7EE6-4342-B048-85BDC9FD1C3A}</a:tableStyleId>
              </a:tblPr>
              <a:tblGrid>
                <a:gridCol w="2293444">
                  <a:extLst>
                    <a:ext uri="{9D8B030D-6E8A-4147-A177-3AD203B41FA5}">
                      <a16:colId xmlns:a16="http://schemas.microsoft.com/office/drawing/2014/main" val="4043097397"/>
                    </a:ext>
                  </a:extLst>
                </a:gridCol>
                <a:gridCol w="2293444">
                  <a:extLst>
                    <a:ext uri="{9D8B030D-6E8A-4147-A177-3AD203B41FA5}">
                      <a16:colId xmlns:a16="http://schemas.microsoft.com/office/drawing/2014/main" val="2271451685"/>
                    </a:ext>
                  </a:extLst>
                </a:gridCol>
              </a:tblGrid>
              <a:tr h="370840">
                <a:tc>
                  <a:txBody>
                    <a:bodyPr/>
                    <a:lstStyle/>
                    <a:p>
                      <a:r>
                        <a:rPr lang="en-US" dirty="0"/>
                        <a:t>SW2</a:t>
                      </a:r>
                    </a:p>
                  </a:txBody>
                  <a:tcPr/>
                </a:tc>
                <a:tc>
                  <a:txBody>
                    <a:bodyPr/>
                    <a:lstStyle/>
                    <a:p>
                      <a:r>
                        <a:rPr lang="en-US" dirty="0"/>
                        <a:t>REVERSE</a:t>
                      </a:r>
                    </a:p>
                  </a:txBody>
                  <a:tcPr/>
                </a:tc>
                <a:extLst>
                  <a:ext uri="{0D108BD9-81ED-4DB2-BD59-A6C34878D82A}">
                    <a16:rowId xmlns:a16="http://schemas.microsoft.com/office/drawing/2014/main" val="1960140642"/>
                  </a:ext>
                </a:extLst>
              </a:tr>
              <a:tr h="370840">
                <a:tc>
                  <a:txBody>
                    <a:bodyPr/>
                    <a:lstStyle/>
                    <a:p>
                      <a:r>
                        <a:rPr lang="en-US" dirty="0"/>
                        <a:t>SW3</a:t>
                      </a:r>
                    </a:p>
                  </a:txBody>
                  <a:tcPr/>
                </a:tc>
                <a:tc>
                  <a:txBody>
                    <a:bodyPr/>
                    <a:lstStyle/>
                    <a:p>
                      <a:r>
                        <a:rPr lang="en-US" dirty="0"/>
                        <a:t>FORWARD</a:t>
                      </a:r>
                    </a:p>
                  </a:txBody>
                  <a:tcPr/>
                </a:tc>
                <a:extLst>
                  <a:ext uri="{0D108BD9-81ED-4DB2-BD59-A6C34878D82A}">
                    <a16:rowId xmlns:a16="http://schemas.microsoft.com/office/drawing/2014/main" val="3977748321"/>
                  </a:ext>
                </a:extLst>
              </a:tr>
              <a:tr h="370840">
                <a:tc>
                  <a:txBody>
                    <a:bodyPr/>
                    <a:lstStyle/>
                    <a:p>
                      <a:r>
                        <a:rPr lang="en-US" dirty="0"/>
                        <a:t>SW4</a:t>
                      </a:r>
                    </a:p>
                  </a:txBody>
                  <a:tcPr/>
                </a:tc>
                <a:tc>
                  <a:txBody>
                    <a:bodyPr/>
                    <a:lstStyle/>
                    <a:p>
                      <a:r>
                        <a:rPr lang="en-US" dirty="0"/>
                        <a:t>LEFT</a:t>
                      </a:r>
                    </a:p>
                  </a:txBody>
                  <a:tcPr/>
                </a:tc>
                <a:extLst>
                  <a:ext uri="{0D108BD9-81ED-4DB2-BD59-A6C34878D82A}">
                    <a16:rowId xmlns:a16="http://schemas.microsoft.com/office/drawing/2014/main" val="1664893903"/>
                  </a:ext>
                </a:extLst>
              </a:tr>
              <a:tr h="370840">
                <a:tc>
                  <a:txBody>
                    <a:bodyPr/>
                    <a:lstStyle/>
                    <a:p>
                      <a:r>
                        <a:rPr lang="en-US" dirty="0"/>
                        <a:t>SW5</a:t>
                      </a:r>
                    </a:p>
                  </a:txBody>
                  <a:tcPr/>
                </a:tc>
                <a:tc>
                  <a:txBody>
                    <a:bodyPr/>
                    <a:lstStyle/>
                    <a:p>
                      <a:r>
                        <a:rPr lang="en-US" dirty="0"/>
                        <a:t>RIGHT</a:t>
                      </a:r>
                    </a:p>
                  </a:txBody>
                  <a:tcPr/>
                </a:tc>
                <a:extLst>
                  <a:ext uri="{0D108BD9-81ED-4DB2-BD59-A6C34878D82A}">
                    <a16:rowId xmlns:a16="http://schemas.microsoft.com/office/drawing/2014/main" val="1004594114"/>
                  </a:ext>
                </a:extLst>
              </a:tr>
            </a:tbl>
          </a:graphicData>
        </a:graphic>
      </p:graphicFrame>
      <p:sp>
        <p:nvSpPr>
          <p:cNvPr id="3" name="Title 2">
            <a:extLst>
              <a:ext uri="{FF2B5EF4-FFF2-40B4-BE49-F238E27FC236}">
                <a16:creationId xmlns:a16="http://schemas.microsoft.com/office/drawing/2014/main" id="{1E63B255-C185-1A48-972F-0402178DC66D}"/>
              </a:ext>
            </a:extLst>
          </p:cNvPr>
          <p:cNvSpPr>
            <a:spLocks noGrp="1"/>
          </p:cNvSpPr>
          <p:nvPr>
            <p:ph type="title"/>
          </p:nvPr>
        </p:nvSpPr>
        <p:spPr/>
        <p:txBody>
          <a:bodyPr>
            <a:normAutofit fontScale="90000"/>
          </a:bodyPr>
          <a:lstStyle/>
          <a:p>
            <a:endParaRPr lang="en-US"/>
          </a:p>
        </p:txBody>
      </p:sp>
      <p:sp>
        <p:nvSpPr>
          <p:cNvPr id="48" name="TextBox 47">
            <a:extLst>
              <a:ext uri="{FF2B5EF4-FFF2-40B4-BE49-F238E27FC236}">
                <a16:creationId xmlns:a16="http://schemas.microsoft.com/office/drawing/2014/main" id="{7F509627-EF00-CC4F-A483-FE15BD44978B}"/>
              </a:ext>
            </a:extLst>
          </p:cNvPr>
          <p:cNvSpPr txBox="1"/>
          <p:nvPr/>
        </p:nvSpPr>
        <p:spPr>
          <a:xfrm>
            <a:off x="9216698" y="3718236"/>
            <a:ext cx="2299239" cy="369332"/>
          </a:xfrm>
          <a:prstGeom prst="rect">
            <a:avLst/>
          </a:prstGeom>
          <a:noFill/>
        </p:spPr>
        <p:txBody>
          <a:bodyPr wrap="square" rtlCol="0">
            <a:spAutoFit/>
          </a:bodyPr>
          <a:lstStyle/>
          <a:p>
            <a:r>
              <a:rPr lang="en-US" dirty="0"/>
              <a:t>∆V (V+,V-) = 3V </a:t>
            </a:r>
          </a:p>
        </p:txBody>
      </p:sp>
    </p:spTree>
    <p:extLst>
      <p:ext uri="{BB962C8B-B14F-4D97-AF65-F5344CB8AC3E}">
        <p14:creationId xmlns:p14="http://schemas.microsoft.com/office/powerpoint/2010/main" val="139399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E239F7-E5F7-E841-AAE8-2CC1059A33CE}"/>
              </a:ext>
            </a:extLst>
          </p:cNvPr>
          <p:cNvPicPr>
            <a:picLocks noChangeAspect="1"/>
          </p:cNvPicPr>
          <p:nvPr/>
        </p:nvPicPr>
        <p:blipFill rotWithShape="1">
          <a:blip r:embed="rId3"/>
          <a:srcRect l="26562" t="37405" r="38334" b="30452"/>
          <a:stretch/>
        </p:blipFill>
        <p:spPr>
          <a:xfrm>
            <a:off x="842001" y="1818155"/>
            <a:ext cx="4878835" cy="3350525"/>
          </a:xfrm>
          <a:prstGeom prst="rect">
            <a:avLst/>
          </a:prstGeom>
        </p:spPr>
      </p:pic>
      <p:pic>
        <p:nvPicPr>
          <p:cNvPr id="8" name="Picture 7">
            <a:extLst>
              <a:ext uri="{FF2B5EF4-FFF2-40B4-BE49-F238E27FC236}">
                <a16:creationId xmlns:a16="http://schemas.microsoft.com/office/drawing/2014/main" id="{EB4BFB44-2D84-6748-AE4C-A5DC03B8E721}"/>
              </a:ext>
            </a:extLst>
          </p:cNvPr>
          <p:cNvPicPr>
            <a:picLocks noChangeAspect="1"/>
          </p:cNvPicPr>
          <p:nvPr/>
        </p:nvPicPr>
        <p:blipFill rotWithShape="1">
          <a:blip r:embed="rId4"/>
          <a:srcRect l="7102" t="14117" r="11653" b="9708"/>
          <a:stretch/>
        </p:blipFill>
        <p:spPr>
          <a:xfrm>
            <a:off x="6114747" y="1730141"/>
            <a:ext cx="4831882" cy="3397718"/>
          </a:xfrm>
          <a:prstGeom prst="rect">
            <a:avLst/>
          </a:prstGeom>
        </p:spPr>
      </p:pic>
      <p:sp>
        <p:nvSpPr>
          <p:cNvPr id="84" name="TextBox 83">
            <a:extLst>
              <a:ext uri="{FF2B5EF4-FFF2-40B4-BE49-F238E27FC236}">
                <a16:creationId xmlns:a16="http://schemas.microsoft.com/office/drawing/2014/main" id="{409C5B99-4327-DC40-9E8F-7C413B862D21}"/>
              </a:ext>
            </a:extLst>
          </p:cNvPr>
          <p:cNvSpPr txBox="1"/>
          <p:nvPr/>
        </p:nvSpPr>
        <p:spPr>
          <a:xfrm>
            <a:off x="4932051" y="3682886"/>
            <a:ext cx="561909" cy="369332"/>
          </a:xfrm>
          <a:prstGeom prst="rect">
            <a:avLst/>
          </a:prstGeom>
          <a:solidFill>
            <a:schemeClr val="accent2"/>
          </a:solidFill>
        </p:spPr>
        <p:txBody>
          <a:bodyPr wrap="square" rtlCol="0">
            <a:spAutoFit/>
          </a:bodyPr>
          <a:lstStyle/>
          <a:p>
            <a:r>
              <a:rPr lang="en-US" dirty="0"/>
              <a:t>AE2</a:t>
            </a:r>
          </a:p>
        </p:txBody>
      </p:sp>
      <p:sp>
        <p:nvSpPr>
          <p:cNvPr id="85" name="TextBox 84">
            <a:extLst>
              <a:ext uri="{FF2B5EF4-FFF2-40B4-BE49-F238E27FC236}">
                <a16:creationId xmlns:a16="http://schemas.microsoft.com/office/drawing/2014/main" id="{67257222-C63A-0743-9117-61D2BDC5C3AD}"/>
              </a:ext>
            </a:extLst>
          </p:cNvPr>
          <p:cNvSpPr txBox="1"/>
          <p:nvPr/>
        </p:nvSpPr>
        <p:spPr>
          <a:xfrm>
            <a:off x="9011565" y="2640458"/>
            <a:ext cx="561909" cy="369332"/>
          </a:xfrm>
          <a:prstGeom prst="rect">
            <a:avLst/>
          </a:prstGeom>
          <a:solidFill>
            <a:schemeClr val="accent2"/>
          </a:solidFill>
        </p:spPr>
        <p:txBody>
          <a:bodyPr wrap="square" rtlCol="0">
            <a:spAutoFit/>
          </a:bodyPr>
          <a:lstStyle/>
          <a:p>
            <a:r>
              <a:rPr lang="en-US" dirty="0"/>
              <a:t>U3</a:t>
            </a:r>
          </a:p>
        </p:txBody>
      </p:sp>
      <p:sp>
        <p:nvSpPr>
          <p:cNvPr id="86" name="TextBox 85">
            <a:extLst>
              <a:ext uri="{FF2B5EF4-FFF2-40B4-BE49-F238E27FC236}">
                <a16:creationId xmlns:a16="http://schemas.microsoft.com/office/drawing/2014/main" id="{5EDC887C-4FE4-E74E-AD8E-102E93AC3099}"/>
              </a:ext>
            </a:extLst>
          </p:cNvPr>
          <p:cNvSpPr txBox="1"/>
          <p:nvPr/>
        </p:nvSpPr>
        <p:spPr>
          <a:xfrm>
            <a:off x="2186903" y="3559397"/>
            <a:ext cx="561909" cy="369332"/>
          </a:xfrm>
          <a:prstGeom prst="rect">
            <a:avLst/>
          </a:prstGeom>
          <a:solidFill>
            <a:schemeClr val="accent2"/>
          </a:solidFill>
        </p:spPr>
        <p:txBody>
          <a:bodyPr wrap="square" rtlCol="0">
            <a:spAutoFit/>
          </a:bodyPr>
          <a:lstStyle/>
          <a:p>
            <a:r>
              <a:rPr lang="en-US" dirty="0"/>
              <a:t>U2</a:t>
            </a:r>
          </a:p>
        </p:txBody>
      </p:sp>
      <p:sp>
        <p:nvSpPr>
          <p:cNvPr id="87" name="TextBox 86">
            <a:extLst>
              <a:ext uri="{FF2B5EF4-FFF2-40B4-BE49-F238E27FC236}">
                <a16:creationId xmlns:a16="http://schemas.microsoft.com/office/drawing/2014/main" id="{41F04BCE-F149-F64E-8863-AA7EBE4E7C99}"/>
              </a:ext>
            </a:extLst>
          </p:cNvPr>
          <p:cNvSpPr txBox="1"/>
          <p:nvPr/>
        </p:nvSpPr>
        <p:spPr>
          <a:xfrm>
            <a:off x="3579266" y="2969542"/>
            <a:ext cx="561909" cy="369332"/>
          </a:xfrm>
          <a:prstGeom prst="rect">
            <a:avLst/>
          </a:prstGeom>
          <a:solidFill>
            <a:schemeClr val="accent2"/>
          </a:solidFill>
        </p:spPr>
        <p:txBody>
          <a:bodyPr wrap="square" rtlCol="0">
            <a:spAutoFit/>
          </a:bodyPr>
          <a:lstStyle/>
          <a:p>
            <a:r>
              <a:rPr lang="en-US" dirty="0"/>
              <a:t>C4</a:t>
            </a:r>
          </a:p>
        </p:txBody>
      </p:sp>
      <p:sp>
        <p:nvSpPr>
          <p:cNvPr id="88" name="TextBox 87">
            <a:extLst>
              <a:ext uri="{FF2B5EF4-FFF2-40B4-BE49-F238E27FC236}">
                <a16:creationId xmlns:a16="http://schemas.microsoft.com/office/drawing/2014/main" id="{887644E0-B55C-954F-AC54-779044C556AB}"/>
              </a:ext>
            </a:extLst>
          </p:cNvPr>
          <p:cNvSpPr txBox="1"/>
          <p:nvPr/>
        </p:nvSpPr>
        <p:spPr>
          <a:xfrm>
            <a:off x="4244324" y="4113674"/>
            <a:ext cx="561909" cy="369332"/>
          </a:xfrm>
          <a:prstGeom prst="rect">
            <a:avLst/>
          </a:prstGeom>
          <a:solidFill>
            <a:schemeClr val="accent2"/>
          </a:solidFill>
        </p:spPr>
        <p:txBody>
          <a:bodyPr wrap="square" rtlCol="0">
            <a:spAutoFit/>
          </a:bodyPr>
          <a:lstStyle/>
          <a:p>
            <a:r>
              <a:rPr lang="en-US" dirty="0"/>
              <a:t>Y2</a:t>
            </a:r>
          </a:p>
        </p:txBody>
      </p:sp>
      <p:sp>
        <p:nvSpPr>
          <p:cNvPr id="89" name="TextBox 88">
            <a:extLst>
              <a:ext uri="{FF2B5EF4-FFF2-40B4-BE49-F238E27FC236}">
                <a16:creationId xmlns:a16="http://schemas.microsoft.com/office/drawing/2014/main" id="{0CF066A4-8FB3-5740-9BA9-E01A4FC9078B}"/>
              </a:ext>
            </a:extLst>
          </p:cNvPr>
          <p:cNvSpPr txBox="1"/>
          <p:nvPr/>
        </p:nvSpPr>
        <p:spPr>
          <a:xfrm>
            <a:off x="1033579" y="3699779"/>
            <a:ext cx="561909" cy="369332"/>
          </a:xfrm>
          <a:prstGeom prst="rect">
            <a:avLst/>
          </a:prstGeom>
          <a:solidFill>
            <a:schemeClr val="accent2"/>
          </a:solidFill>
        </p:spPr>
        <p:txBody>
          <a:bodyPr wrap="square" rtlCol="0">
            <a:spAutoFit/>
          </a:bodyPr>
          <a:lstStyle/>
          <a:p>
            <a:r>
              <a:rPr lang="en-US" dirty="0"/>
              <a:t>J3</a:t>
            </a:r>
          </a:p>
        </p:txBody>
      </p:sp>
      <p:sp>
        <p:nvSpPr>
          <p:cNvPr id="90" name="TextBox 89">
            <a:extLst>
              <a:ext uri="{FF2B5EF4-FFF2-40B4-BE49-F238E27FC236}">
                <a16:creationId xmlns:a16="http://schemas.microsoft.com/office/drawing/2014/main" id="{18137332-71D9-1949-B2CA-08654E8B1D44}"/>
              </a:ext>
            </a:extLst>
          </p:cNvPr>
          <p:cNvSpPr txBox="1"/>
          <p:nvPr/>
        </p:nvSpPr>
        <p:spPr>
          <a:xfrm>
            <a:off x="1033579" y="3036628"/>
            <a:ext cx="438920" cy="369332"/>
          </a:xfrm>
          <a:prstGeom prst="rect">
            <a:avLst/>
          </a:prstGeom>
          <a:solidFill>
            <a:schemeClr val="accent2"/>
          </a:solidFill>
        </p:spPr>
        <p:txBody>
          <a:bodyPr wrap="square" rtlCol="0">
            <a:spAutoFit/>
          </a:bodyPr>
          <a:lstStyle/>
          <a:p>
            <a:r>
              <a:rPr lang="en-US" dirty="0"/>
              <a:t>J4</a:t>
            </a:r>
          </a:p>
        </p:txBody>
      </p:sp>
      <p:sp>
        <p:nvSpPr>
          <p:cNvPr id="91" name="TextBox 90">
            <a:extLst>
              <a:ext uri="{FF2B5EF4-FFF2-40B4-BE49-F238E27FC236}">
                <a16:creationId xmlns:a16="http://schemas.microsoft.com/office/drawing/2014/main" id="{4A57EA7B-2CFE-E44D-BB28-E29B00117032}"/>
              </a:ext>
            </a:extLst>
          </p:cNvPr>
          <p:cNvSpPr txBox="1"/>
          <p:nvPr/>
        </p:nvSpPr>
        <p:spPr>
          <a:xfrm>
            <a:off x="1788095" y="2064472"/>
            <a:ext cx="438920" cy="369332"/>
          </a:xfrm>
          <a:prstGeom prst="rect">
            <a:avLst/>
          </a:prstGeom>
          <a:solidFill>
            <a:schemeClr val="accent2"/>
          </a:solidFill>
        </p:spPr>
        <p:txBody>
          <a:bodyPr wrap="square" rtlCol="0">
            <a:spAutoFit/>
          </a:bodyPr>
          <a:lstStyle/>
          <a:p>
            <a:r>
              <a:rPr lang="en-US" dirty="0"/>
              <a:t>J5</a:t>
            </a:r>
          </a:p>
        </p:txBody>
      </p:sp>
      <p:sp>
        <p:nvSpPr>
          <p:cNvPr id="92" name="TextBox 91">
            <a:extLst>
              <a:ext uri="{FF2B5EF4-FFF2-40B4-BE49-F238E27FC236}">
                <a16:creationId xmlns:a16="http://schemas.microsoft.com/office/drawing/2014/main" id="{2B708AC6-DA70-8B42-960C-A869A49BE1BF}"/>
              </a:ext>
            </a:extLst>
          </p:cNvPr>
          <p:cNvSpPr txBox="1"/>
          <p:nvPr/>
        </p:nvSpPr>
        <p:spPr>
          <a:xfrm>
            <a:off x="7974291" y="4751688"/>
            <a:ext cx="438920" cy="369332"/>
          </a:xfrm>
          <a:prstGeom prst="rect">
            <a:avLst/>
          </a:prstGeom>
          <a:solidFill>
            <a:schemeClr val="accent2"/>
          </a:solidFill>
        </p:spPr>
        <p:txBody>
          <a:bodyPr wrap="square" rtlCol="0">
            <a:spAutoFit/>
          </a:bodyPr>
          <a:lstStyle/>
          <a:p>
            <a:r>
              <a:rPr lang="en-US" dirty="0"/>
              <a:t>J6</a:t>
            </a:r>
          </a:p>
        </p:txBody>
      </p:sp>
      <p:sp>
        <p:nvSpPr>
          <p:cNvPr id="93" name="TextBox 92">
            <a:extLst>
              <a:ext uri="{FF2B5EF4-FFF2-40B4-BE49-F238E27FC236}">
                <a16:creationId xmlns:a16="http://schemas.microsoft.com/office/drawing/2014/main" id="{A2EAE72A-48CB-0349-8DE1-57A4151ED152}"/>
              </a:ext>
            </a:extLst>
          </p:cNvPr>
          <p:cNvSpPr txBox="1"/>
          <p:nvPr/>
        </p:nvSpPr>
        <p:spPr>
          <a:xfrm>
            <a:off x="8656960" y="4964630"/>
            <a:ext cx="438920" cy="369332"/>
          </a:xfrm>
          <a:prstGeom prst="rect">
            <a:avLst/>
          </a:prstGeom>
          <a:solidFill>
            <a:schemeClr val="accent2"/>
          </a:solidFill>
        </p:spPr>
        <p:txBody>
          <a:bodyPr wrap="square" rtlCol="0">
            <a:spAutoFit/>
          </a:bodyPr>
          <a:lstStyle/>
          <a:p>
            <a:r>
              <a:rPr lang="en-US" dirty="0"/>
              <a:t>C5</a:t>
            </a:r>
          </a:p>
        </p:txBody>
      </p:sp>
      <p:sp>
        <p:nvSpPr>
          <p:cNvPr id="94" name="TextBox 93">
            <a:extLst>
              <a:ext uri="{FF2B5EF4-FFF2-40B4-BE49-F238E27FC236}">
                <a16:creationId xmlns:a16="http://schemas.microsoft.com/office/drawing/2014/main" id="{8D2A3C79-EAB0-0649-AFA2-DAAC60E0DD56}"/>
              </a:ext>
            </a:extLst>
          </p:cNvPr>
          <p:cNvSpPr txBox="1"/>
          <p:nvPr/>
        </p:nvSpPr>
        <p:spPr>
          <a:xfrm>
            <a:off x="9658412" y="4692648"/>
            <a:ext cx="438920" cy="369332"/>
          </a:xfrm>
          <a:prstGeom prst="rect">
            <a:avLst/>
          </a:prstGeom>
          <a:solidFill>
            <a:schemeClr val="accent2"/>
          </a:solidFill>
        </p:spPr>
        <p:txBody>
          <a:bodyPr wrap="square" rtlCol="0">
            <a:spAutoFit/>
          </a:bodyPr>
          <a:lstStyle/>
          <a:p>
            <a:r>
              <a:rPr lang="en-US" dirty="0"/>
              <a:t>C6</a:t>
            </a:r>
          </a:p>
        </p:txBody>
      </p:sp>
      <p:sp>
        <p:nvSpPr>
          <p:cNvPr id="100" name="TextBox 99">
            <a:extLst>
              <a:ext uri="{FF2B5EF4-FFF2-40B4-BE49-F238E27FC236}">
                <a16:creationId xmlns:a16="http://schemas.microsoft.com/office/drawing/2014/main" id="{E4758E31-49F5-DC43-952C-ADD882085751}"/>
              </a:ext>
            </a:extLst>
          </p:cNvPr>
          <p:cNvSpPr txBox="1"/>
          <p:nvPr/>
        </p:nvSpPr>
        <p:spPr>
          <a:xfrm>
            <a:off x="8548102" y="4253431"/>
            <a:ext cx="438920" cy="369332"/>
          </a:xfrm>
          <a:prstGeom prst="rect">
            <a:avLst/>
          </a:prstGeom>
          <a:solidFill>
            <a:schemeClr val="accent2"/>
          </a:solidFill>
        </p:spPr>
        <p:txBody>
          <a:bodyPr wrap="square" rtlCol="0">
            <a:spAutoFit/>
          </a:bodyPr>
          <a:lstStyle/>
          <a:p>
            <a:r>
              <a:rPr lang="en-US" dirty="0"/>
              <a:t>R2</a:t>
            </a:r>
          </a:p>
        </p:txBody>
      </p:sp>
      <p:sp>
        <p:nvSpPr>
          <p:cNvPr id="101" name="TextBox 100">
            <a:extLst>
              <a:ext uri="{FF2B5EF4-FFF2-40B4-BE49-F238E27FC236}">
                <a16:creationId xmlns:a16="http://schemas.microsoft.com/office/drawing/2014/main" id="{679C5145-AE68-EA44-A762-574DF5C13AAD}"/>
              </a:ext>
            </a:extLst>
          </p:cNvPr>
          <p:cNvSpPr txBox="1"/>
          <p:nvPr/>
        </p:nvSpPr>
        <p:spPr>
          <a:xfrm>
            <a:off x="9343266" y="4019926"/>
            <a:ext cx="545798" cy="369332"/>
          </a:xfrm>
          <a:prstGeom prst="rect">
            <a:avLst/>
          </a:prstGeom>
          <a:solidFill>
            <a:schemeClr val="accent2"/>
          </a:solidFill>
        </p:spPr>
        <p:txBody>
          <a:bodyPr wrap="square" rtlCol="0">
            <a:spAutoFit/>
          </a:bodyPr>
          <a:lstStyle/>
          <a:p>
            <a:r>
              <a:rPr lang="en-US" dirty="0"/>
              <a:t>U4</a:t>
            </a:r>
          </a:p>
        </p:txBody>
      </p:sp>
      <p:sp>
        <p:nvSpPr>
          <p:cNvPr id="102" name="TextBox 101">
            <a:extLst>
              <a:ext uri="{FF2B5EF4-FFF2-40B4-BE49-F238E27FC236}">
                <a16:creationId xmlns:a16="http://schemas.microsoft.com/office/drawing/2014/main" id="{3E287FD6-CF8F-E04A-92E7-9E9F95BD88FD}"/>
              </a:ext>
            </a:extLst>
          </p:cNvPr>
          <p:cNvSpPr txBox="1"/>
          <p:nvPr/>
        </p:nvSpPr>
        <p:spPr>
          <a:xfrm>
            <a:off x="8523164" y="3538536"/>
            <a:ext cx="438920" cy="369332"/>
          </a:xfrm>
          <a:prstGeom prst="rect">
            <a:avLst/>
          </a:prstGeom>
          <a:solidFill>
            <a:schemeClr val="accent2"/>
          </a:solidFill>
        </p:spPr>
        <p:txBody>
          <a:bodyPr wrap="square" rtlCol="0">
            <a:spAutoFit/>
          </a:bodyPr>
          <a:lstStyle/>
          <a:p>
            <a:r>
              <a:rPr lang="en-US" dirty="0"/>
              <a:t>R3</a:t>
            </a:r>
          </a:p>
        </p:txBody>
      </p:sp>
      <p:sp>
        <p:nvSpPr>
          <p:cNvPr id="103" name="TextBox 102">
            <a:extLst>
              <a:ext uri="{FF2B5EF4-FFF2-40B4-BE49-F238E27FC236}">
                <a16:creationId xmlns:a16="http://schemas.microsoft.com/office/drawing/2014/main" id="{4DAE3B62-20E3-B849-A409-A5D8398EFC34}"/>
              </a:ext>
            </a:extLst>
          </p:cNvPr>
          <p:cNvSpPr txBox="1"/>
          <p:nvPr/>
        </p:nvSpPr>
        <p:spPr>
          <a:xfrm>
            <a:off x="9834453" y="3460715"/>
            <a:ext cx="438920" cy="369332"/>
          </a:xfrm>
          <a:prstGeom prst="rect">
            <a:avLst/>
          </a:prstGeom>
          <a:solidFill>
            <a:schemeClr val="accent2"/>
          </a:solidFill>
        </p:spPr>
        <p:txBody>
          <a:bodyPr wrap="square" rtlCol="0">
            <a:spAutoFit/>
          </a:bodyPr>
          <a:lstStyle/>
          <a:p>
            <a:r>
              <a:rPr lang="en-US" dirty="0"/>
              <a:t>R4</a:t>
            </a:r>
          </a:p>
        </p:txBody>
      </p:sp>
      <p:sp>
        <p:nvSpPr>
          <p:cNvPr id="104" name="TextBox 103">
            <a:extLst>
              <a:ext uri="{FF2B5EF4-FFF2-40B4-BE49-F238E27FC236}">
                <a16:creationId xmlns:a16="http://schemas.microsoft.com/office/drawing/2014/main" id="{30454C66-9B3A-8D48-815B-257BA6B02A98}"/>
              </a:ext>
            </a:extLst>
          </p:cNvPr>
          <p:cNvSpPr txBox="1"/>
          <p:nvPr/>
        </p:nvSpPr>
        <p:spPr>
          <a:xfrm>
            <a:off x="9614993" y="1845049"/>
            <a:ext cx="438920" cy="369332"/>
          </a:xfrm>
          <a:prstGeom prst="rect">
            <a:avLst/>
          </a:prstGeom>
          <a:solidFill>
            <a:schemeClr val="accent2"/>
          </a:solidFill>
        </p:spPr>
        <p:txBody>
          <a:bodyPr wrap="square" rtlCol="0">
            <a:spAutoFit/>
          </a:bodyPr>
          <a:lstStyle/>
          <a:p>
            <a:r>
              <a:rPr lang="en-US" dirty="0"/>
              <a:t>C7</a:t>
            </a:r>
          </a:p>
        </p:txBody>
      </p:sp>
      <p:sp>
        <p:nvSpPr>
          <p:cNvPr id="106" name="TextBox 105">
            <a:extLst>
              <a:ext uri="{FF2B5EF4-FFF2-40B4-BE49-F238E27FC236}">
                <a16:creationId xmlns:a16="http://schemas.microsoft.com/office/drawing/2014/main" id="{3CB39306-A348-2D43-9976-7189150E2F7C}"/>
              </a:ext>
            </a:extLst>
          </p:cNvPr>
          <p:cNvSpPr txBox="1"/>
          <p:nvPr/>
        </p:nvSpPr>
        <p:spPr>
          <a:xfrm>
            <a:off x="9646680" y="2279615"/>
            <a:ext cx="438920" cy="369332"/>
          </a:xfrm>
          <a:prstGeom prst="rect">
            <a:avLst/>
          </a:prstGeom>
          <a:solidFill>
            <a:schemeClr val="accent2"/>
          </a:solidFill>
        </p:spPr>
        <p:txBody>
          <a:bodyPr wrap="square" rtlCol="0">
            <a:spAutoFit/>
          </a:bodyPr>
          <a:lstStyle/>
          <a:p>
            <a:r>
              <a:rPr lang="en-US" dirty="0"/>
              <a:t>C8</a:t>
            </a:r>
          </a:p>
        </p:txBody>
      </p:sp>
      <p:sp>
        <p:nvSpPr>
          <p:cNvPr id="108" name="TextBox 107">
            <a:extLst>
              <a:ext uri="{FF2B5EF4-FFF2-40B4-BE49-F238E27FC236}">
                <a16:creationId xmlns:a16="http://schemas.microsoft.com/office/drawing/2014/main" id="{8C5CF7CA-96D5-7D4E-A283-3C3BD37B0CA7}"/>
              </a:ext>
            </a:extLst>
          </p:cNvPr>
          <p:cNvSpPr txBox="1"/>
          <p:nvPr/>
        </p:nvSpPr>
        <p:spPr>
          <a:xfrm>
            <a:off x="8324874" y="2166447"/>
            <a:ext cx="438920" cy="369332"/>
          </a:xfrm>
          <a:prstGeom prst="rect">
            <a:avLst/>
          </a:prstGeom>
          <a:solidFill>
            <a:schemeClr val="accent2"/>
          </a:solidFill>
        </p:spPr>
        <p:txBody>
          <a:bodyPr wrap="square" rtlCol="0">
            <a:spAutoFit/>
          </a:bodyPr>
          <a:lstStyle/>
          <a:p>
            <a:r>
              <a:rPr lang="en-US" dirty="0"/>
              <a:t>C9</a:t>
            </a:r>
          </a:p>
        </p:txBody>
      </p:sp>
      <p:sp>
        <p:nvSpPr>
          <p:cNvPr id="39" name="TextBox 38">
            <a:extLst>
              <a:ext uri="{FF2B5EF4-FFF2-40B4-BE49-F238E27FC236}">
                <a16:creationId xmlns:a16="http://schemas.microsoft.com/office/drawing/2014/main" id="{4592BEA6-753E-2840-8F23-38DEDF51E3A0}"/>
              </a:ext>
            </a:extLst>
          </p:cNvPr>
          <p:cNvSpPr txBox="1"/>
          <p:nvPr/>
        </p:nvSpPr>
        <p:spPr>
          <a:xfrm>
            <a:off x="2007554" y="5976952"/>
            <a:ext cx="1133413" cy="369332"/>
          </a:xfrm>
          <a:prstGeom prst="rect">
            <a:avLst/>
          </a:prstGeom>
          <a:noFill/>
        </p:spPr>
        <p:txBody>
          <a:bodyPr wrap="square" rtlCol="0">
            <a:spAutoFit/>
          </a:bodyPr>
          <a:lstStyle/>
          <a:p>
            <a:r>
              <a:rPr lang="en-US" dirty="0"/>
              <a:t>30.82mm</a:t>
            </a:r>
          </a:p>
        </p:txBody>
      </p:sp>
      <p:sp>
        <p:nvSpPr>
          <p:cNvPr id="2" name="Title 1">
            <a:extLst>
              <a:ext uri="{FF2B5EF4-FFF2-40B4-BE49-F238E27FC236}">
                <a16:creationId xmlns:a16="http://schemas.microsoft.com/office/drawing/2014/main" id="{3D211CC5-5CBD-AA45-A7B5-637B5594D4B2}"/>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86541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CA1A6B-6607-634F-91EF-4D1E993393BF}"/>
              </a:ext>
            </a:extLst>
          </p:cNvPr>
          <p:cNvSpPr txBox="1"/>
          <p:nvPr/>
        </p:nvSpPr>
        <p:spPr>
          <a:xfrm>
            <a:off x="10092414" y="1739812"/>
            <a:ext cx="1601829" cy="369332"/>
          </a:xfrm>
          <a:prstGeom prst="rect">
            <a:avLst/>
          </a:prstGeom>
          <a:noFill/>
        </p:spPr>
        <p:txBody>
          <a:bodyPr wrap="square" rtlCol="0">
            <a:spAutoFit/>
          </a:bodyPr>
          <a:lstStyle/>
          <a:p>
            <a:r>
              <a:rPr lang="en-US" dirty="0"/>
              <a:t>+Batt = +4.1V</a:t>
            </a:r>
          </a:p>
        </p:txBody>
      </p:sp>
      <p:pic>
        <p:nvPicPr>
          <p:cNvPr id="3" name="Picture 2">
            <a:extLst>
              <a:ext uri="{FF2B5EF4-FFF2-40B4-BE49-F238E27FC236}">
                <a16:creationId xmlns:a16="http://schemas.microsoft.com/office/drawing/2014/main" id="{18A7E26A-DAFD-174B-A5F4-8EC58375D9DD}"/>
              </a:ext>
            </a:extLst>
          </p:cNvPr>
          <p:cNvPicPr>
            <a:picLocks noChangeAspect="1"/>
          </p:cNvPicPr>
          <p:nvPr/>
        </p:nvPicPr>
        <p:blipFill rotWithShape="1">
          <a:blip r:embed="rId3"/>
          <a:srcRect l="1949" t="9916" r="8412" b="13488"/>
          <a:stretch/>
        </p:blipFill>
        <p:spPr>
          <a:xfrm>
            <a:off x="216976" y="1555146"/>
            <a:ext cx="9625322" cy="5252847"/>
          </a:xfrm>
          <a:prstGeom prst="rect">
            <a:avLst/>
          </a:prstGeom>
        </p:spPr>
      </p:pic>
      <p:sp>
        <p:nvSpPr>
          <p:cNvPr id="8" name="Title 7">
            <a:extLst>
              <a:ext uri="{FF2B5EF4-FFF2-40B4-BE49-F238E27FC236}">
                <a16:creationId xmlns:a16="http://schemas.microsoft.com/office/drawing/2014/main" id="{A8BBEF48-7A94-0748-B47A-CCCC22556B9C}"/>
              </a:ext>
            </a:extLst>
          </p:cNvPr>
          <p:cNvSpPr>
            <a:spLocks noGrp="1"/>
          </p:cNvSpPr>
          <p:nvPr>
            <p:ph type="title"/>
          </p:nvPr>
        </p:nvSpPr>
        <p:spPr/>
        <p:txBody>
          <a:bodyPr>
            <a:normAutofit fontScale="90000"/>
          </a:bodyPr>
          <a:lstStyle/>
          <a:p>
            <a:r>
              <a:rPr lang="en-US" dirty="0"/>
              <a:t>RC Car	  Car RX</a:t>
            </a:r>
          </a:p>
        </p:txBody>
      </p:sp>
    </p:spTree>
    <p:extLst>
      <p:ext uri="{BB962C8B-B14F-4D97-AF65-F5344CB8AC3E}">
        <p14:creationId xmlns:p14="http://schemas.microsoft.com/office/powerpoint/2010/main" val="353444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BEA5861-14C1-BD4F-A7DC-2781BFD475A4}"/>
              </a:ext>
            </a:extLst>
          </p:cNvPr>
          <p:cNvSpPr txBox="1"/>
          <p:nvPr/>
        </p:nvSpPr>
        <p:spPr>
          <a:xfrm>
            <a:off x="10250699" y="1818356"/>
            <a:ext cx="1329975" cy="369332"/>
          </a:xfrm>
          <a:prstGeom prst="rect">
            <a:avLst/>
          </a:prstGeom>
          <a:noFill/>
        </p:spPr>
        <p:txBody>
          <a:bodyPr wrap="square" rtlCol="0">
            <a:spAutoFit/>
          </a:bodyPr>
          <a:lstStyle/>
          <a:p>
            <a:r>
              <a:rPr lang="en-US" dirty="0"/>
              <a:t>+Batt = +3V</a:t>
            </a:r>
          </a:p>
        </p:txBody>
      </p:sp>
      <p:sp>
        <p:nvSpPr>
          <p:cNvPr id="17" name="Title 16">
            <a:extLst>
              <a:ext uri="{FF2B5EF4-FFF2-40B4-BE49-F238E27FC236}">
                <a16:creationId xmlns:a16="http://schemas.microsoft.com/office/drawing/2014/main" id="{9771AA5D-1B15-814B-83CE-BEF02DC41CB9}"/>
              </a:ext>
            </a:extLst>
          </p:cNvPr>
          <p:cNvSpPr>
            <a:spLocks noGrp="1"/>
          </p:cNvSpPr>
          <p:nvPr>
            <p:ph type="title"/>
          </p:nvPr>
        </p:nvSpPr>
        <p:spPr/>
        <p:txBody>
          <a:bodyPr>
            <a:normAutofit fontScale="90000"/>
          </a:bodyPr>
          <a:lstStyle/>
          <a:p>
            <a:r>
              <a:rPr lang="en-US" dirty="0"/>
              <a:t>RC Car	  Controller TX</a:t>
            </a:r>
          </a:p>
        </p:txBody>
      </p:sp>
      <p:grpSp>
        <p:nvGrpSpPr>
          <p:cNvPr id="21" name="Group 20">
            <a:extLst>
              <a:ext uri="{FF2B5EF4-FFF2-40B4-BE49-F238E27FC236}">
                <a16:creationId xmlns:a16="http://schemas.microsoft.com/office/drawing/2014/main" id="{D0E5D23F-EEAA-8D47-8A1F-1F11F299AF97}"/>
              </a:ext>
            </a:extLst>
          </p:cNvPr>
          <p:cNvGrpSpPr/>
          <p:nvPr/>
        </p:nvGrpSpPr>
        <p:grpSpPr>
          <a:xfrm>
            <a:off x="270015" y="1707881"/>
            <a:ext cx="10119323" cy="4833080"/>
            <a:chOff x="270015" y="1707881"/>
            <a:chExt cx="10119323" cy="4833080"/>
          </a:xfrm>
        </p:grpSpPr>
        <p:pic>
          <p:nvPicPr>
            <p:cNvPr id="4" name="Picture 3">
              <a:extLst>
                <a:ext uri="{FF2B5EF4-FFF2-40B4-BE49-F238E27FC236}">
                  <a16:creationId xmlns:a16="http://schemas.microsoft.com/office/drawing/2014/main" id="{935D33A8-3132-9849-8A62-47A426BF1624}"/>
                </a:ext>
              </a:extLst>
            </p:cNvPr>
            <p:cNvPicPr>
              <a:picLocks noChangeAspect="1"/>
            </p:cNvPicPr>
            <p:nvPr/>
          </p:nvPicPr>
          <p:blipFill rotWithShape="1">
            <a:blip r:embed="rId2"/>
            <a:srcRect l="4051" t="9695"/>
            <a:stretch/>
          </p:blipFill>
          <p:spPr>
            <a:xfrm>
              <a:off x="270015" y="1707881"/>
              <a:ext cx="9875670" cy="4679765"/>
            </a:xfrm>
            <a:prstGeom prst="rect">
              <a:avLst/>
            </a:prstGeom>
          </p:spPr>
        </p:pic>
        <p:sp>
          <p:nvSpPr>
            <p:cNvPr id="20" name="Rectangle 19">
              <a:extLst>
                <a:ext uri="{FF2B5EF4-FFF2-40B4-BE49-F238E27FC236}">
                  <a16:creationId xmlns:a16="http://schemas.microsoft.com/office/drawing/2014/main" id="{7FB9F2D4-3530-594B-AE8A-97A3C6367D8D}"/>
                </a:ext>
              </a:extLst>
            </p:cNvPr>
            <p:cNvSpPr/>
            <p:nvPr/>
          </p:nvSpPr>
          <p:spPr>
            <a:xfrm>
              <a:off x="8281569" y="5564133"/>
              <a:ext cx="2107769" cy="97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6DCD8D6-6880-DA4B-A39B-D0D48ADA0BDC}"/>
              </a:ext>
            </a:extLst>
          </p:cNvPr>
          <p:cNvGrpSpPr/>
          <p:nvPr/>
        </p:nvGrpSpPr>
        <p:grpSpPr>
          <a:xfrm>
            <a:off x="9101521" y="4347489"/>
            <a:ext cx="3052434" cy="2349500"/>
            <a:chOff x="8211046" y="4181925"/>
            <a:chExt cx="3052434" cy="2349500"/>
          </a:xfrm>
        </p:grpSpPr>
        <p:pic>
          <p:nvPicPr>
            <p:cNvPr id="8" name="Picture 7">
              <a:extLst>
                <a:ext uri="{FF2B5EF4-FFF2-40B4-BE49-F238E27FC236}">
                  <a16:creationId xmlns:a16="http://schemas.microsoft.com/office/drawing/2014/main" id="{C1078AA6-12AA-3C4E-8EB7-2674F7D7A0CB}"/>
                </a:ext>
              </a:extLst>
            </p:cNvPr>
            <p:cNvPicPr>
              <a:picLocks noChangeAspect="1"/>
            </p:cNvPicPr>
            <p:nvPr/>
          </p:nvPicPr>
          <p:blipFill>
            <a:blip r:embed="rId3"/>
            <a:stretch>
              <a:fillRect/>
            </a:stretch>
          </p:blipFill>
          <p:spPr>
            <a:xfrm>
              <a:off x="8698080" y="4181925"/>
              <a:ext cx="2565400" cy="2349500"/>
            </a:xfrm>
            <a:prstGeom prst="rect">
              <a:avLst/>
            </a:prstGeom>
          </p:spPr>
        </p:pic>
        <p:sp>
          <p:nvSpPr>
            <p:cNvPr id="11" name="Rectangle 10">
              <a:extLst>
                <a:ext uri="{FF2B5EF4-FFF2-40B4-BE49-F238E27FC236}">
                  <a16:creationId xmlns:a16="http://schemas.microsoft.com/office/drawing/2014/main" id="{B1D79E13-6121-3C4C-99F3-F044BF858DF9}"/>
                </a:ext>
              </a:extLst>
            </p:cNvPr>
            <p:cNvSpPr/>
            <p:nvPr/>
          </p:nvSpPr>
          <p:spPr>
            <a:xfrm>
              <a:off x="8822724" y="4250724"/>
              <a:ext cx="432486" cy="525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C4F50A-15F3-A74F-B37F-111099908EC5}"/>
                </a:ext>
              </a:extLst>
            </p:cNvPr>
            <p:cNvSpPr txBox="1"/>
            <p:nvPr/>
          </p:nvSpPr>
          <p:spPr>
            <a:xfrm>
              <a:off x="8211046" y="4528637"/>
              <a:ext cx="608705" cy="523220"/>
            </a:xfrm>
            <a:prstGeom prst="rect">
              <a:avLst/>
            </a:prstGeom>
            <a:noFill/>
          </p:spPr>
          <p:txBody>
            <a:bodyPr wrap="square" rtlCol="0">
              <a:spAutoFit/>
            </a:bodyPr>
            <a:lstStyle/>
            <a:p>
              <a:r>
                <a:rPr lang="en-US" sz="1400" dirty="0">
                  <a:solidFill>
                    <a:srgbClr val="3331D7"/>
                  </a:solidFill>
                  <a:latin typeface="Arial" panose="020B0604020202020204" pitchFamily="34" charset="0"/>
                  <a:cs typeface="Arial" panose="020B0604020202020204" pitchFamily="34" charset="0"/>
                </a:rPr>
                <a:t>RFO/</a:t>
              </a:r>
              <a:br>
                <a:rPr lang="en-US" sz="1400" dirty="0">
                  <a:solidFill>
                    <a:srgbClr val="3331D7"/>
                  </a:solidFill>
                  <a:latin typeface="Arial" panose="020B0604020202020204" pitchFamily="34" charset="0"/>
                  <a:cs typeface="Arial" panose="020B0604020202020204" pitchFamily="34" charset="0"/>
                </a:rPr>
              </a:br>
              <a:r>
                <a:rPr lang="en-US" sz="1400" dirty="0">
                  <a:solidFill>
                    <a:srgbClr val="3331D7"/>
                  </a:solidFill>
                  <a:latin typeface="Arial" panose="020B0604020202020204" pitchFamily="34" charset="0"/>
                  <a:cs typeface="Arial" panose="020B0604020202020204" pitchFamily="34" charset="0"/>
                </a:rPr>
                <a:t>RFI</a:t>
              </a:r>
            </a:p>
          </p:txBody>
        </p:sp>
        <p:cxnSp>
          <p:nvCxnSpPr>
            <p:cNvPr id="24" name="Straight Connector 23">
              <a:extLst>
                <a:ext uri="{FF2B5EF4-FFF2-40B4-BE49-F238E27FC236}">
                  <a16:creationId xmlns:a16="http://schemas.microsoft.com/office/drawing/2014/main" id="{2DBE7D6E-F5DF-0F45-902C-466C54D00773}"/>
                </a:ext>
              </a:extLst>
            </p:cNvPr>
            <p:cNvCxnSpPr>
              <a:cxnSpLocks/>
            </p:cNvCxnSpPr>
            <p:nvPr/>
          </p:nvCxnSpPr>
          <p:spPr>
            <a:xfrm>
              <a:off x="8663682" y="4775065"/>
              <a:ext cx="906600" cy="0"/>
            </a:xfrm>
            <a:prstGeom prst="line">
              <a:avLst/>
            </a:prstGeom>
            <a:ln w="19050">
              <a:solidFill>
                <a:srgbClr val="90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58AACE2-3297-9842-99C3-1AEB341E796F}"/>
                </a:ext>
              </a:extLst>
            </p:cNvPr>
            <p:cNvSpPr txBox="1"/>
            <p:nvPr/>
          </p:nvSpPr>
          <p:spPr>
            <a:xfrm>
              <a:off x="8751519" y="4375322"/>
              <a:ext cx="608705" cy="307777"/>
            </a:xfrm>
            <a:prstGeom prst="rect">
              <a:avLst/>
            </a:prstGeom>
            <a:noFill/>
          </p:spPr>
          <p:txBody>
            <a:bodyPr wrap="square" rtlCol="0">
              <a:spAutoFit/>
            </a:bodyPr>
            <a:lstStyle/>
            <a:p>
              <a:r>
                <a:rPr lang="en-US" sz="1400" dirty="0">
                  <a:solidFill>
                    <a:srgbClr val="3331D7"/>
                  </a:solidFill>
                  <a:latin typeface="Arial" panose="020B0604020202020204" pitchFamily="34" charset="0"/>
                  <a:cs typeface="Arial" panose="020B0604020202020204" pitchFamily="34" charset="0"/>
                </a:rPr>
                <a:t>GND</a:t>
              </a:r>
            </a:p>
          </p:txBody>
        </p:sp>
      </p:grpSp>
    </p:spTree>
    <p:extLst>
      <p:ext uri="{BB962C8B-B14F-4D97-AF65-F5344CB8AC3E}">
        <p14:creationId xmlns:p14="http://schemas.microsoft.com/office/powerpoint/2010/main" val="96239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561362-F836-A645-AAF0-2B2E0ACF4984}"/>
              </a:ext>
            </a:extLst>
          </p:cNvPr>
          <p:cNvPicPr>
            <a:picLocks noChangeAspect="1"/>
          </p:cNvPicPr>
          <p:nvPr/>
        </p:nvPicPr>
        <p:blipFill rotWithShape="1">
          <a:blip r:embed="rId2"/>
          <a:srcRect l="12408" t="21295" r="21296" b="21297"/>
          <a:stretch/>
        </p:blipFill>
        <p:spPr>
          <a:xfrm>
            <a:off x="330200" y="403666"/>
            <a:ext cx="4546600" cy="3937000"/>
          </a:xfrm>
          <a:prstGeom prst="rect">
            <a:avLst/>
          </a:prstGeom>
        </p:spPr>
      </p:pic>
      <p:graphicFrame>
        <p:nvGraphicFramePr>
          <p:cNvPr id="3" name="Table 2">
            <a:extLst>
              <a:ext uri="{FF2B5EF4-FFF2-40B4-BE49-F238E27FC236}">
                <a16:creationId xmlns:a16="http://schemas.microsoft.com/office/drawing/2014/main" id="{666B6DAA-3B08-3548-A588-9360935DB9A9}"/>
              </a:ext>
            </a:extLst>
          </p:cNvPr>
          <p:cNvGraphicFramePr>
            <a:graphicFrameLocks noGrp="1"/>
          </p:cNvGraphicFramePr>
          <p:nvPr>
            <p:extLst>
              <p:ext uri="{D42A27DB-BD31-4B8C-83A1-F6EECF244321}">
                <p14:modId xmlns:p14="http://schemas.microsoft.com/office/powerpoint/2010/main" val="1761032930"/>
              </p:ext>
            </p:extLst>
          </p:nvPr>
        </p:nvGraphicFramePr>
        <p:xfrm>
          <a:off x="4922952" y="293649"/>
          <a:ext cx="6993220" cy="3833850"/>
        </p:xfrm>
        <a:graphic>
          <a:graphicData uri="http://schemas.openxmlformats.org/drawingml/2006/table">
            <a:tbl>
              <a:tblPr/>
              <a:tblGrid>
                <a:gridCol w="2797183">
                  <a:extLst>
                    <a:ext uri="{9D8B030D-6E8A-4147-A177-3AD203B41FA5}">
                      <a16:colId xmlns:a16="http://schemas.microsoft.com/office/drawing/2014/main" val="601852100"/>
                    </a:ext>
                  </a:extLst>
                </a:gridCol>
                <a:gridCol w="4196037">
                  <a:extLst>
                    <a:ext uri="{9D8B030D-6E8A-4147-A177-3AD203B41FA5}">
                      <a16:colId xmlns:a16="http://schemas.microsoft.com/office/drawing/2014/main" val="1802188767"/>
                    </a:ext>
                  </a:extLst>
                </a:gridCol>
              </a:tblGrid>
              <a:tr h="345911">
                <a:tc>
                  <a:txBody>
                    <a:bodyPr/>
                    <a:lstStyle/>
                    <a:p>
                      <a:pPr algn="ctr" fontAlgn="ctr"/>
                      <a:r>
                        <a:rPr lang="en-GB" sz="1400" b="1" i="0">
                          <a:solidFill>
                            <a:srgbClr val="000000"/>
                          </a:solidFill>
                          <a:effectLst/>
                        </a:rPr>
                        <a:t>Driver Model</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MX1919 2.5A</a:t>
                      </a:r>
                    </a:p>
                  </a:txBody>
                  <a:tcPr anchor="ctr">
                    <a:lnL>
                      <a:noFill/>
                    </a:lnL>
                    <a:lnR>
                      <a:noFill/>
                    </a:lnR>
                    <a:lnT>
                      <a:noFill/>
                    </a:lnT>
                    <a:lnB>
                      <a:noFill/>
                    </a:lnB>
                    <a:solidFill>
                      <a:srgbClr val="F5F5F5"/>
                    </a:solidFill>
                  </a:tcPr>
                </a:tc>
                <a:extLst>
                  <a:ext uri="{0D108BD9-81ED-4DB2-BD59-A6C34878D82A}">
                    <a16:rowId xmlns:a16="http://schemas.microsoft.com/office/drawing/2014/main" val="2179760370"/>
                  </a:ext>
                </a:extLst>
              </a:tr>
              <a:tr h="439596">
                <a:tc>
                  <a:txBody>
                    <a:bodyPr/>
                    <a:lstStyle/>
                    <a:p>
                      <a:pPr algn="ctr" fontAlgn="ctr"/>
                      <a:r>
                        <a:rPr lang="en-GB" sz="1400" b="1" i="0">
                          <a:solidFill>
                            <a:srgbClr val="000000"/>
                          </a:solidFill>
                          <a:effectLst/>
                        </a:rPr>
                        <a:t>Driver IC</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MX1919</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3889012363"/>
                  </a:ext>
                </a:extLst>
              </a:tr>
              <a:tr h="345911">
                <a:tc>
                  <a:txBody>
                    <a:bodyPr/>
                    <a:lstStyle/>
                    <a:p>
                      <a:pPr algn="ctr" fontAlgn="ctr"/>
                      <a:r>
                        <a:rPr lang="en-GB" sz="1400" b="1" i="0">
                          <a:solidFill>
                            <a:srgbClr val="000000"/>
                          </a:solidFill>
                          <a:effectLst/>
                        </a:rPr>
                        <a:t>Operating Voltage (VDC)</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2 ~ 10</a:t>
                      </a:r>
                    </a:p>
                  </a:txBody>
                  <a:tcPr anchor="ctr">
                    <a:lnL>
                      <a:noFill/>
                    </a:lnL>
                    <a:lnR>
                      <a:noFill/>
                    </a:lnR>
                    <a:lnT>
                      <a:noFill/>
                    </a:lnT>
                    <a:lnB>
                      <a:noFill/>
                    </a:lnB>
                    <a:solidFill>
                      <a:srgbClr val="F5F5F5"/>
                    </a:solidFill>
                  </a:tcPr>
                </a:tc>
                <a:extLst>
                  <a:ext uri="{0D108BD9-81ED-4DB2-BD59-A6C34878D82A}">
                    <a16:rowId xmlns:a16="http://schemas.microsoft.com/office/drawing/2014/main" val="4128569843"/>
                  </a:ext>
                </a:extLst>
              </a:tr>
              <a:tr h="439596">
                <a:tc>
                  <a:txBody>
                    <a:bodyPr/>
                    <a:lstStyle/>
                    <a:p>
                      <a:pPr algn="ctr" fontAlgn="ctr"/>
                      <a:r>
                        <a:rPr lang="en-GB" sz="1400" b="1" i="0">
                          <a:solidFill>
                            <a:srgbClr val="000000"/>
                          </a:solidFill>
                          <a:effectLst/>
                        </a:rPr>
                        <a:t>Max. Operating Current (mA)</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2.5A</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527169795"/>
                  </a:ext>
                </a:extLst>
              </a:tr>
              <a:tr h="345911">
                <a:tc>
                  <a:txBody>
                    <a:bodyPr/>
                    <a:lstStyle/>
                    <a:p>
                      <a:pPr algn="ctr" fontAlgn="ctr"/>
                      <a:r>
                        <a:rPr lang="en-GB" sz="1400" b="1" i="0">
                          <a:solidFill>
                            <a:srgbClr val="000000"/>
                          </a:solidFill>
                          <a:effectLst/>
                        </a:rPr>
                        <a:t>Length (mm)</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28</a:t>
                      </a:r>
                    </a:p>
                  </a:txBody>
                  <a:tcPr anchor="ctr">
                    <a:lnL>
                      <a:noFill/>
                    </a:lnL>
                    <a:lnR>
                      <a:noFill/>
                    </a:lnR>
                    <a:lnT>
                      <a:noFill/>
                    </a:lnT>
                    <a:lnB>
                      <a:noFill/>
                    </a:lnB>
                    <a:solidFill>
                      <a:srgbClr val="F5F5F5"/>
                    </a:solidFill>
                  </a:tcPr>
                </a:tc>
                <a:extLst>
                  <a:ext uri="{0D108BD9-81ED-4DB2-BD59-A6C34878D82A}">
                    <a16:rowId xmlns:a16="http://schemas.microsoft.com/office/drawing/2014/main" val="427965245"/>
                  </a:ext>
                </a:extLst>
              </a:tr>
              <a:tr h="439596">
                <a:tc>
                  <a:txBody>
                    <a:bodyPr/>
                    <a:lstStyle/>
                    <a:p>
                      <a:pPr algn="ctr" fontAlgn="ctr"/>
                      <a:r>
                        <a:rPr lang="en-GB" sz="1400" b="1" i="0" dirty="0">
                          <a:solidFill>
                            <a:srgbClr val="000000"/>
                          </a:solidFill>
                          <a:effectLst/>
                        </a:rPr>
                        <a:t>Width (mm)</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28</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2287370662"/>
                  </a:ext>
                </a:extLst>
              </a:tr>
              <a:tr h="345911">
                <a:tc>
                  <a:txBody>
                    <a:bodyPr/>
                    <a:lstStyle/>
                    <a:p>
                      <a:pPr algn="ctr" fontAlgn="ctr"/>
                      <a:r>
                        <a:rPr lang="en-GB" sz="1400" b="1" i="0">
                          <a:solidFill>
                            <a:srgbClr val="000000"/>
                          </a:solidFill>
                          <a:effectLst/>
                        </a:rPr>
                        <a:t>Height (mm)</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10</a:t>
                      </a:r>
                    </a:p>
                  </a:txBody>
                  <a:tcPr anchor="ctr">
                    <a:lnL>
                      <a:noFill/>
                    </a:lnL>
                    <a:lnR>
                      <a:noFill/>
                    </a:lnR>
                    <a:lnT>
                      <a:noFill/>
                    </a:lnT>
                    <a:lnB>
                      <a:noFill/>
                    </a:lnB>
                    <a:solidFill>
                      <a:srgbClr val="F5F5F5"/>
                    </a:solidFill>
                  </a:tcPr>
                </a:tc>
                <a:extLst>
                  <a:ext uri="{0D108BD9-81ED-4DB2-BD59-A6C34878D82A}">
                    <a16:rowId xmlns:a16="http://schemas.microsoft.com/office/drawing/2014/main" val="2147548399"/>
                  </a:ext>
                </a:extLst>
              </a:tr>
              <a:tr h="439596">
                <a:tc>
                  <a:txBody>
                    <a:bodyPr/>
                    <a:lstStyle/>
                    <a:p>
                      <a:pPr algn="ctr" fontAlgn="ctr"/>
                      <a:r>
                        <a:rPr lang="en-GB" sz="1400" b="1" i="0">
                          <a:solidFill>
                            <a:srgbClr val="000000"/>
                          </a:solidFill>
                          <a:effectLst/>
                        </a:rPr>
                        <a:t>Weight (gm)</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0.005</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140499470"/>
                  </a:ext>
                </a:extLst>
              </a:tr>
              <a:tr h="345911">
                <a:tc>
                  <a:txBody>
                    <a:bodyPr/>
                    <a:lstStyle/>
                    <a:p>
                      <a:pPr algn="ctr" fontAlgn="ctr"/>
                      <a:r>
                        <a:rPr lang="en-GB" sz="1400" b="1" i="0">
                          <a:solidFill>
                            <a:srgbClr val="000000"/>
                          </a:solidFill>
                          <a:effectLst/>
                        </a:rPr>
                        <a:t>Shipment Weight</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0.01 kg</a:t>
                      </a:r>
                    </a:p>
                  </a:txBody>
                  <a:tcPr anchor="ctr">
                    <a:lnL>
                      <a:noFill/>
                    </a:lnL>
                    <a:lnR>
                      <a:noFill/>
                    </a:lnR>
                    <a:lnT>
                      <a:noFill/>
                    </a:lnT>
                    <a:lnB>
                      <a:noFill/>
                    </a:lnB>
                    <a:solidFill>
                      <a:srgbClr val="F5F5F5"/>
                    </a:solidFill>
                  </a:tcPr>
                </a:tc>
                <a:extLst>
                  <a:ext uri="{0D108BD9-81ED-4DB2-BD59-A6C34878D82A}">
                    <a16:rowId xmlns:a16="http://schemas.microsoft.com/office/drawing/2014/main" val="2379650348"/>
                  </a:ext>
                </a:extLst>
              </a:tr>
              <a:tr h="345911">
                <a:tc>
                  <a:txBody>
                    <a:bodyPr/>
                    <a:lstStyle/>
                    <a:p>
                      <a:pPr algn="ctr" fontAlgn="ctr"/>
                      <a:r>
                        <a:rPr lang="en-GB" sz="1400" b="1" i="0">
                          <a:solidFill>
                            <a:srgbClr val="000000"/>
                          </a:solidFill>
                          <a:effectLst/>
                        </a:rPr>
                        <a:t>Shipment Dimensions</a:t>
                      </a:r>
                    </a:p>
                  </a:txBody>
                  <a:tcPr anchor="ctr">
                    <a:lnL>
                      <a:noFill/>
                    </a:lnL>
                    <a:lnR>
                      <a:noFill/>
                    </a:lnR>
                    <a:lnT>
                      <a:noFill/>
                    </a:lnT>
                    <a:lnB>
                      <a:noFill/>
                    </a:lnB>
                    <a:solidFill>
                      <a:srgbClr val="DBDBDB"/>
                    </a:solidFill>
                  </a:tcPr>
                </a:tc>
                <a:tc>
                  <a:txBody>
                    <a:bodyPr/>
                    <a:lstStyle/>
                    <a:p>
                      <a:pPr algn="ctr" fontAlgn="ctr"/>
                      <a:r>
                        <a:rPr lang="en-GB" sz="1400" b="0" i="0" dirty="0">
                          <a:solidFill>
                            <a:srgbClr val="000000"/>
                          </a:solidFill>
                          <a:effectLst/>
                        </a:rPr>
                        <a:t>6 × 7 × 2 cm</a:t>
                      </a:r>
                    </a:p>
                  </a:txBody>
                  <a:tcPr anchor="ctr">
                    <a:lnL>
                      <a:noFill/>
                    </a:lnL>
                    <a:lnR>
                      <a:noFill/>
                    </a:lnR>
                    <a:lnT>
                      <a:noFill/>
                    </a:lnT>
                    <a:lnB>
                      <a:noFill/>
                    </a:lnB>
                    <a:solidFill>
                      <a:srgbClr val="DBDBDB"/>
                    </a:solidFill>
                  </a:tcPr>
                </a:tc>
                <a:extLst>
                  <a:ext uri="{0D108BD9-81ED-4DB2-BD59-A6C34878D82A}">
                    <a16:rowId xmlns:a16="http://schemas.microsoft.com/office/drawing/2014/main" val="30190090"/>
                  </a:ext>
                </a:extLst>
              </a:tr>
            </a:tbl>
          </a:graphicData>
        </a:graphic>
      </p:graphicFrame>
      <p:sp>
        <p:nvSpPr>
          <p:cNvPr id="4" name="Rectangle 3">
            <a:extLst>
              <a:ext uri="{FF2B5EF4-FFF2-40B4-BE49-F238E27FC236}">
                <a16:creationId xmlns:a16="http://schemas.microsoft.com/office/drawing/2014/main" id="{20ADEC7C-3C95-3B4D-A09D-8D0879AF5387}"/>
              </a:ext>
            </a:extLst>
          </p:cNvPr>
          <p:cNvSpPr/>
          <p:nvPr/>
        </p:nvSpPr>
        <p:spPr>
          <a:xfrm>
            <a:off x="-6096000" y="-2157580"/>
            <a:ext cx="6096000" cy="8956298"/>
          </a:xfrm>
          <a:prstGeom prst="rect">
            <a:avLst/>
          </a:prstGeom>
        </p:spPr>
        <p:txBody>
          <a:bodyPr>
            <a:spAutoFit/>
          </a:bodyPr>
          <a:lstStyle/>
          <a:p>
            <a:r>
              <a:rPr lang="en-GB" dirty="0">
                <a:solidFill>
                  <a:srgbClr val="333E48"/>
                </a:solidFill>
                <a:latin typeface="Inter"/>
              </a:rPr>
              <a:t>This MX1919 Based Motor Driver Module is a high power motor driver perfect for driving DC Motors and Stepper Motors. It uses the popular MX1919 motor driver IC. It can control up to 2 DC motors with directional and speed control.</a:t>
            </a:r>
            <a:br>
              <a:rPr lang="en-GB" dirty="0">
                <a:solidFill>
                  <a:srgbClr val="333E48"/>
                </a:solidFill>
                <a:latin typeface="Inter"/>
              </a:rPr>
            </a:br>
            <a:r>
              <a:rPr lang="en-GB" dirty="0">
                <a:solidFill>
                  <a:srgbClr val="333E48"/>
                </a:solidFill>
                <a:latin typeface="Inter"/>
              </a:rPr>
              <a:t>This motor driver is perfect for robotics and mechatronics projects and perfect for controlling motors from microcontrollers, switches, relays, etc. Perfect for driving DC and Stepper motors for micro mouse, line-following robots, robot arms, etc.</a:t>
            </a:r>
          </a:p>
          <a:p>
            <a:r>
              <a:rPr lang="en-GB" b="1" dirty="0">
                <a:solidFill>
                  <a:srgbClr val="333E48"/>
                </a:solidFill>
                <a:latin typeface="Inter"/>
              </a:rPr>
              <a:t>Pins:</a:t>
            </a:r>
          </a:p>
          <a:p>
            <a:pPr>
              <a:buFont typeface="+mj-lt"/>
              <a:buAutoNum type="arabicPeriod"/>
            </a:pPr>
            <a:r>
              <a:rPr lang="en-GB" dirty="0">
                <a:solidFill>
                  <a:srgbClr val="333E48"/>
                </a:solidFill>
                <a:latin typeface="Inter"/>
              </a:rPr>
              <a:t>MOTOR-A: Motor A output</a:t>
            </a:r>
          </a:p>
          <a:p>
            <a:pPr>
              <a:buFont typeface="+mj-lt"/>
              <a:buAutoNum type="arabicPeriod"/>
            </a:pPr>
            <a:r>
              <a:rPr lang="en-GB" dirty="0">
                <a:solidFill>
                  <a:srgbClr val="333E48"/>
                </a:solidFill>
                <a:latin typeface="Inter"/>
              </a:rPr>
              <a:t>MOTOR-B: Motor B output</a:t>
            </a:r>
          </a:p>
          <a:p>
            <a:pPr>
              <a:buFont typeface="+mj-lt"/>
              <a:buAutoNum type="arabicPeriod"/>
            </a:pPr>
            <a:r>
              <a:rPr lang="en-GB" dirty="0">
                <a:solidFill>
                  <a:srgbClr val="333E48"/>
                </a:solidFill>
                <a:latin typeface="Inter"/>
              </a:rPr>
              <a:t>IN A1: 1st input for Motor A</a:t>
            </a:r>
          </a:p>
          <a:p>
            <a:pPr>
              <a:buFont typeface="+mj-lt"/>
              <a:buAutoNum type="arabicPeriod"/>
            </a:pPr>
            <a:r>
              <a:rPr lang="en-GB" dirty="0">
                <a:solidFill>
                  <a:srgbClr val="333E48"/>
                </a:solidFill>
                <a:latin typeface="Inter"/>
              </a:rPr>
              <a:t>IN A2: 2nd input for Motor A</a:t>
            </a:r>
          </a:p>
          <a:p>
            <a:pPr>
              <a:buFont typeface="+mj-lt"/>
              <a:buAutoNum type="arabicPeriod"/>
            </a:pPr>
            <a:r>
              <a:rPr lang="en-GB" dirty="0">
                <a:solidFill>
                  <a:srgbClr val="333E48"/>
                </a:solidFill>
                <a:latin typeface="Inter"/>
              </a:rPr>
              <a:t>IN B1: 1st input for Motor A</a:t>
            </a:r>
          </a:p>
          <a:p>
            <a:pPr>
              <a:buFont typeface="+mj-lt"/>
              <a:buAutoNum type="arabicPeriod"/>
            </a:pPr>
            <a:r>
              <a:rPr lang="en-GB" dirty="0">
                <a:solidFill>
                  <a:srgbClr val="333E48"/>
                </a:solidFill>
                <a:latin typeface="Inter"/>
              </a:rPr>
              <a:t>IN B2: 2nd input for Motor B</a:t>
            </a:r>
          </a:p>
          <a:p>
            <a:r>
              <a:rPr lang="en-GB" b="1" dirty="0">
                <a:solidFill>
                  <a:srgbClr val="333E48"/>
                </a:solidFill>
                <a:latin typeface="Inter"/>
              </a:rPr>
              <a:t>Usage:</a:t>
            </a:r>
          </a:p>
          <a:p>
            <a:r>
              <a:rPr lang="en-GB" dirty="0">
                <a:solidFill>
                  <a:srgbClr val="333E48"/>
                </a:solidFill>
                <a:latin typeface="Inter"/>
              </a:rPr>
              <a:t>H-bridges are typically used in controlling motors’ speed and direction but can be used for other projects such as driving the brightness of certain lighting projects such as high powered LED arrays.</a:t>
            </a:r>
          </a:p>
          <a:p>
            <a:r>
              <a:rPr lang="en-GB" b="1" dirty="0">
                <a:solidFill>
                  <a:srgbClr val="333E48"/>
                </a:solidFill>
                <a:latin typeface="Inter"/>
              </a:rPr>
              <a:t>Arduino Sketch Considerations:</a:t>
            </a:r>
          </a:p>
          <a:p>
            <a:r>
              <a:rPr lang="en-GB" dirty="0">
                <a:solidFill>
                  <a:srgbClr val="333E48"/>
                </a:solidFill>
                <a:latin typeface="Inter"/>
              </a:rPr>
              <a:t>The Arduino code sketch is pretty straightforward. Since there isn’t a library for the MX1919 Motor Controller you just have to declare which pins the controller is hooked to.</a:t>
            </a:r>
          </a:p>
          <a:p>
            <a:r>
              <a:rPr lang="en-GB" b="1" dirty="0">
                <a:solidFill>
                  <a:srgbClr val="333E48"/>
                </a:solidFill>
                <a:latin typeface="Inter"/>
              </a:rPr>
              <a:t>Features:</a:t>
            </a:r>
          </a:p>
          <a:p>
            <a:pPr>
              <a:buFont typeface="+mj-lt"/>
              <a:buAutoNum type="arabicPeriod"/>
            </a:pPr>
            <a:r>
              <a:rPr lang="en-GB" dirty="0">
                <a:solidFill>
                  <a:srgbClr val="333E48"/>
                </a:solidFill>
                <a:latin typeface="Inter"/>
              </a:rPr>
              <a:t>2 Pin Connector For Motor’s and Power</a:t>
            </a:r>
          </a:p>
          <a:p>
            <a:pPr>
              <a:buFont typeface="+mj-lt"/>
              <a:buAutoNum type="arabicPeriod"/>
            </a:pPr>
            <a:r>
              <a:rPr lang="en-GB" dirty="0">
                <a:solidFill>
                  <a:srgbClr val="333E48"/>
                </a:solidFill>
                <a:latin typeface="Inter"/>
              </a:rPr>
              <a:t>High-Quality Construction</a:t>
            </a:r>
          </a:p>
          <a:p>
            <a:pPr>
              <a:buFont typeface="+mj-lt"/>
              <a:buAutoNum type="arabicPeriod"/>
            </a:pPr>
            <a:r>
              <a:rPr lang="en-GB" dirty="0">
                <a:solidFill>
                  <a:srgbClr val="333E48"/>
                </a:solidFill>
                <a:latin typeface="Inter"/>
              </a:rPr>
              <a:t>Can drive up to 2.5A of current.</a:t>
            </a:r>
          </a:p>
          <a:p>
            <a:pPr>
              <a:buFont typeface="+mj-lt"/>
              <a:buAutoNum type="arabicPeriod"/>
            </a:pPr>
            <a:r>
              <a:rPr lang="en-GB" dirty="0">
                <a:solidFill>
                  <a:srgbClr val="333E48"/>
                </a:solidFill>
                <a:latin typeface="Inter"/>
              </a:rPr>
              <a:t>Drives2 motors.</a:t>
            </a:r>
          </a:p>
          <a:p>
            <a:r>
              <a:rPr lang="en-GB" b="1" dirty="0">
                <a:solidFill>
                  <a:srgbClr val="333E48"/>
                </a:solidFill>
                <a:latin typeface="Inter"/>
              </a:rPr>
              <a:t>Package Includes:</a:t>
            </a:r>
          </a:p>
          <a:p>
            <a:r>
              <a:rPr lang="en-GB" dirty="0">
                <a:solidFill>
                  <a:srgbClr val="333E48"/>
                </a:solidFill>
                <a:latin typeface="Inter"/>
              </a:rPr>
              <a:t>1 x MX1919 Based Motor Driver Module – 2.5A</a:t>
            </a:r>
            <a:endParaRPr lang="en-GB" b="0" i="0" dirty="0">
              <a:solidFill>
                <a:srgbClr val="333E48"/>
              </a:solidFill>
              <a:effectLst/>
              <a:latin typeface="Inter"/>
            </a:endParaRPr>
          </a:p>
        </p:txBody>
      </p:sp>
      <p:sp>
        <p:nvSpPr>
          <p:cNvPr id="8" name="Title 7">
            <a:extLst>
              <a:ext uri="{FF2B5EF4-FFF2-40B4-BE49-F238E27FC236}">
                <a16:creationId xmlns:a16="http://schemas.microsoft.com/office/drawing/2014/main" id="{3D548C14-F545-DA4B-8A9A-2AEEEEDA604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865379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9517665" y="5456262"/>
            <a:ext cx="1985963" cy="369332"/>
          </a:xfrm>
          <a:prstGeom prst="rect">
            <a:avLst/>
          </a:prstGeom>
          <a:noFill/>
        </p:spPr>
        <p:txBody>
          <a:bodyPr wrap="square" rtlCol="0">
            <a:spAutoFit/>
          </a:bodyPr>
          <a:lstStyle/>
          <a:p>
            <a:r>
              <a:rPr lang="en-US" dirty="0"/>
              <a:t>IC O/P goes to 3V</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07E0C88-8BCF-E146-B4A2-2BC91B45F530}"/>
              </a:ext>
            </a:extLst>
          </p:cNvPr>
          <p:cNvPicPr>
            <a:picLocks noChangeAspect="1"/>
          </p:cNvPicPr>
          <p:nvPr/>
        </p:nvPicPr>
        <p:blipFill rotWithShape="1">
          <a:blip r:embed="rId2"/>
          <a:srcRect l="7102" t="14117" r="11653" b="9708"/>
          <a:stretch/>
        </p:blipFill>
        <p:spPr>
          <a:xfrm>
            <a:off x="6483576" y="236811"/>
            <a:ext cx="5186853" cy="3647329"/>
          </a:xfrm>
          <a:prstGeom prst="rect">
            <a:avLst/>
          </a:prstGeom>
        </p:spPr>
      </p:pic>
      <p:pic>
        <p:nvPicPr>
          <p:cNvPr id="3" name="Picture 2">
            <a:extLst>
              <a:ext uri="{FF2B5EF4-FFF2-40B4-BE49-F238E27FC236}">
                <a16:creationId xmlns:a16="http://schemas.microsoft.com/office/drawing/2014/main" id="{3412191F-C853-9A46-9CB9-546C59169DE3}"/>
              </a:ext>
            </a:extLst>
          </p:cNvPr>
          <p:cNvPicPr>
            <a:picLocks noChangeAspect="1"/>
          </p:cNvPicPr>
          <p:nvPr/>
        </p:nvPicPr>
        <p:blipFill>
          <a:blip r:embed="rId3"/>
          <a:stretch>
            <a:fillRect/>
          </a:stretch>
        </p:blipFill>
        <p:spPr>
          <a:xfrm>
            <a:off x="817879" y="239768"/>
            <a:ext cx="5391833" cy="3644373"/>
          </a:xfrm>
          <a:prstGeom prst="rect">
            <a:avLst/>
          </a:prstGeom>
        </p:spPr>
      </p:pic>
      <p:sp>
        <p:nvSpPr>
          <p:cNvPr id="8" name="Oval 7">
            <a:extLst>
              <a:ext uri="{FF2B5EF4-FFF2-40B4-BE49-F238E27FC236}">
                <a16:creationId xmlns:a16="http://schemas.microsoft.com/office/drawing/2014/main" id="{C2C6B7D6-A1DE-A347-82D5-9C7C35BE41D1}"/>
              </a:ext>
            </a:extLst>
          </p:cNvPr>
          <p:cNvSpPr/>
          <p:nvPr/>
        </p:nvSpPr>
        <p:spPr>
          <a:xfrm>
            <a:off x="2207680" y="1406158"/>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33B64A-5CAD-724B-AAA1-A29CDBBA0A92}"/>
              </a:ext>
            </a:extLst>
          </p:cNvPr>
          <p:cNvSpPr/>
          <p:nvPr/>
        </p:nvSpPr>
        <p:spPr>
          <a:xfrm>
            <a:off x="2834298" y="2677436"/>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Oval 28">
            <a:extLst>
              <a:ext uri="{FF2B5EF4-FFF2-40B4-BE49-F238E27FC236}">
                <a16:creationId xmlns:a16="http://schemas.microsoft.com/office/drawing/2014/main" id="{77F1EB2A-8B8C-E347-A479-5530D9CD72F8}"/>
              </a:ext>
            </a:extLst>
          </p:cNvPr>
          <p:cNvSpPr/>
          <p:nvPr/>
        </p:nvSpPr>
        <p:spPr>
          <a:xfrm>
            <a:off x="10746308" y="2166635"/>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B9A4223-6427-8641-9E63-63130EE020A2}"/>
              </a:ext>
            </a:extLst>
          </p:cNvPr>
          <p:cNvSpPr/>
          <p:nvPr/>
        </p:nvSpPr>
        <p:spPr>
          <a:xfrm>
            <a:off x="2803654" y="1398627"/>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2" name="Oval 31">
            <a:extLst>
              <a:ext uri="{FF2B5EF4-FFF2-40B4-BE49-F238E27FC236}">
                <a16:creationId xmlns:a16="http://schemas.microsoft.com/office/drawing/2014/main" id="{B2DD83DD-8B05-624E-826F-4BDD724CFB56}"/>
              </a:ext>
            </a:extLst>
          </p:cNvPr>
          <p:cNvSpPr/>
          <p:nvPr/>
        </p:nvSpPr>
        <p:spPr>
          <a:xfrm>
            <a:off x="2803653" y="3019099"/>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id="{A482201C-C347-3243-967C-77F225103B24}"/>
              </a:ext>
            </a:extLst>
          </p:cNvPr>
          <p:cNvSpPr/>
          <p:nvPr/>
        </p:nvSpPr>
        <p:spPr>
          <a:xfrm>
            <a:off x="2803652" y="1711309"/>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466053F3-D3A7-EB40-BC22-B5EC898AE72F}"/>
              </a:ext>
            </a:extLst>
          </p:cNvPr>
          <p:cNvSpPr/>
          <p:nvPr/>
        </p:nvSpPr>
        <p:spPr>
          <a:xfrm>
            <a:off x="2216349" y="171130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E77F5A4-0B5B-3641-B3C8-0F093293CE00}"/>
              </a:ext>
            </a:extLst>
          </p:cNvPr>
          <p:cNvSpPr/>
          <p:nvPr/>
        </p:nvSpPr>
        <p:spPr>
          <a:xfrm>
            <a:off x="2207680" y="301909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48970BC-6405-3644-9886-5BCD691B63E5}"/>
              </a:ext>
            </a:extLst>
          </p:cNvPr>
          <p:cNvSpPr/>
          <p:nvPr/>
        </p:nvSpPr>
        <p:spPr>
          <a:xfrm>
            <a:off x="2185163" y="270662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ED972D-5889-9A40-A64E-A7CC120EC29D}"/>
              </a:ext>
            </a:extLst>
          </p:cNvPr>
          <p:cNvSpPr/>
          <p:nvPr/>
        </p:nvSpPr>
        <p:spPr>
          <a:xfrm>
            <a:off x="9626267" y="1135779"/>
            <a:ext cx="163247" cy="1632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8DCF857-9C17-494D-8A5E-459A55AA37CE}"/>
              </a:ext>
            </a:extLst>
          </p:cNvPr>
          <p:cNvSpPr/>
          <p:nvPr/>
        </p:nvSpPr>
        <p:spPr>
          <a:xfrm>
            <a:off x="9626989" y="1272451"/>
            <a:ext cx="163247" cy="1632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FD861C9-EF72-164C-A29C-1D3D1318629A}"/>
              </a:ext>
            </a:extLst>
          </p:cNvPr>
          <p:cNvSpPr/>
          <p:nvPr/>
        </p:nvSpPr>
        <p:spPr>
          <a:xfrm>
            <a:off x="9626267" y="1903211"/>
            <a:ext cx="174907" cy="17490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B4D243A4-3D9E-BB45-A58B-375B75606FD7}"/>
              </a:ext>
            </a:extLst>
          </p:cNvPr>
          <p:cNvSpPr/>
          <p:nvPr/>
        </p:nvSpPr>
        <p:spPr>
          <a:xfrm>
            <a:off x="9626267" y="1620234"/>
            <a:ext cx="174907" cy="17490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1A5C8C33-3713-0F47-B4F7-3BE3168B25A3}"/>
              </a:ext>
            </a:extLst>
          </p:cNvPr>
          <p:cNvSpPr/>
          <p:nvPr/>
        </p:nvSpPr>
        <p:spPr>
          <a:xfrm>
            <a:off x="9626266" y="1471856"/>
            <a:ext cx="174907" cy="17490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5CC37D6-3277-4C4C-889F-DFAB76ED1B62}"/>
              </a:ext>
            </a:extLst>
          </p:cNvPr>
          <p:cNvSpPr/>
          <p:nvPr/>
        </p:nvSpPr>
        <p:spPr>
          <a:xfrm>
            <a:off x="9623131" y="1744155"/>
            <a:ext cx="174907" cy="17490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a:extLst>
              <a:ext uri="{FF2B5EF4-FFF2-40B4-BE49-F238E27FC236}">
                <a16:creationId xmlns:a16="http://schemas.microsoft.com/office/drawing/2014/main" id="{F2E3F863-913D-2348-A65E-5F9ED7594598}"/>
              </a:ext>
            </a:extLst>
          </p:cNvPr>
          <p:cNvSpPr/>
          <p:nvPr/>
        </p:nvSpPr>
        <p:spPr>
          <a:xfrm>
            <a:off x="2024145" y="4070652"/>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79F32C1-38BC-6D42-8203-69B7F299A74A}"/>
              </a:ext>
            </a:extLst>
          </p:cNvPr>
          <p:cNvSpPr/>
          <p:nvPr/>
        </p:nvSpPr>
        <p:spPr>
          <a:xfrm>
            <a:off x="2019699" y="4477216"/>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91A3F00-FF7A-A04B-B354-BDB02F6EEBF4}"/>
              </a:ext>
            </a:extLst>
          </p:cNvPr>
          <p:cNvSpPr txBox="1"/>
          <p:nvPr/>
        </p:nvSpPr>
        <p:spPr>
          <a:xfrm>
            <a:off x="2389798" y="4007100"/>
            <a:ext cx="413854" cy="369332"/>
          </a:xfrm>
          <a:prstGeom prst="rect">
            <a:avLst/>
          </a:prstGeom>
          <a:noFill/>
        </p:spPr>
        <p:txBody>
          <a:bodyPr wrap="square" rtlCol="0">
            <a:spAutoFit/>
          </a:bodyPr>
          <a:lstStyle/>
          <a:p>
            <a:r>
              <a:rPr lang="en-US" dirty="0"/>
              <a:t>A</a:t>
            </a:r>
          </a:p>
        </p:txBody>
      </p:sp>
      <p:sp>
        <p:nvSpPr>
          <p:cNvPr id="50" name="TextBox 49">
            <a:extLst>
              <a:ext uri="{FF2B5EF4-FFF2-40B4-BE49-F238E27FC236}">
                <a16:creationId xmlns:a16="http://schemas.microsoft.com/office/drawing/2014/main" id="{38AB4729-A4F0-9641-94C9-82AECBBE5EFD}"/>
              </a:ext>
            </a:extLst>
          </p:cNvPr>
          <p:cNvSpPr txBox="1"/>
          <p:nvPr/>
        </p:nvSpPr>
        <p:spPr>
          <a:xfrm>
            <a:off x="2402324" y="4433807"/>
            <a:ext cx="401328" cy="369332"/>
          </a:xfrm>
          <a:prstGeom prst="rect">
            <a:avLst/>
          </a:prstGeom>
          <a:noFill/>
        </p:spPr>
        <p:txBody>
          <a:bodyPr wrap="square" rtlCol="0">
            <a:spAutoFit/>
          </a:bodyPr>
          <a:lstStyle/>
          <a:p>
            <a:r>
              <a:rPr lang="en-US" dirty="0"/>
              <a:t>B</a:t>
            </a:r>
          </a:p>
        </p:txBody>
      </p:sp>
      <p:pic>
        <p:nvPicPr>
          <p:cNvPr id="42" name="Picture 41">
            <a:extLst>
              <a:ext uri="{FF2B5EF4-FFF2-40B4-BE49-F238E27FC236}">
                <a16:creationId xmlns:a16="http://schemas.microsoft.com/office/drawing/2014/main" id="{414E3755-6B1F-1B4C-B11D-2A3749732198}"/>
              </a:ext>
            </a:extLst>
          </p:cNvPr>
          <p:cNvPicPr>
            <a:picLocks noChangeAspect="1"/>
          </p:cNvPicPr>
          <p:nvPr/>
        </p:nvPicPr>
        <p:blipFill rotWithShape="1">
          <a:blip r:embed="rId4"/>
          <a:srcRect l="1897" t="24900" r="2991" b="24901"/>
          <a:stretch/>
        </p:blipFill>
        <p:spPr>
          <a:xfrm>
            <a:off x="4331063" y="4070652"/>
            <a:ext cx="4745939" cy="1878601"/>
          </a:xfrm>
          <a:prstGeom prst="rect">
            <a:avLst/>
          </a:prstGeom>
        </p:spPr>
      </p:pic>
      <p:sp>
        <p:nvSpPr>
          <p:cNvPr id="51" name="Oval 50">
            <a:extLst>
              <a:ext uri="{FF2B5EF4-FFF2-40B4-BE49-F238E27FC236}">
                <a16:creationId xmlns:a16="http://schemas.microsoft.com/office/drawing/2014/main" id="{E357B576-4C1A-A745-843F-130E5A0A6AF1}"/>
              </a:ext>
            </a:extLst>
          </p:cNvPr>
          <p:cNvSpPr/>
          <p:nvPr/>
        </p:nvSpPr>
        <p:spPr>
          <a:xfrm>
            <a:off x="8353958" y="5662483"/>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60CDFBA7-E19D-FE4A-9882-0245148152F5}"/>
              </a:ext>
            </a:extLst>
          </p:cNvPr>
          <p:cNvSpPr/>
          <p:nvPr/>
        </p:nvSpPr>
        <p:spPr>
          <a:xfrm>
            <a:off x="6954609" y="5688072"/>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3" name="TextBox 52">
            <a:extLst>
              <a:ext uri="{FF2B5EF4-FFF2-40B4-BE49-F238E27FC236}">
                <a16:creationId xmlns:a16="http://schemas.microsoft.com/office/drawing/2014/main" id="{F2831BDE-86F7-E540-864D-5C62FC89973F}"/>
              </a:ext>
            </a:extLst>
          </p:cNvPr>
          <p:cNvSpPr txBox="1"/>
          <p:nvPr/>
        </p:nvSpPr>
        <p:spPr>
          <a:xfrm>
            <a:off x="12282605" y="1292459"/>
            <a:ext cx="889000" cy="369332"/>
          </a:xfrm>
          <a:prstGeom prst="rect">
            <a:avLst/>
          </a:prstGeom>
          <a:noFill/>
        </p:spPr>
        <p:txBody>
          <a:bodyPr wrap="square" rtlCol="0">
            <a:spAutoFit/>
          </a:bodyPr>
          <a:lstStyle/>
          <a:p>
            <a:r>
              <a:rPr lang="en-US" dirty="0"/>
              <a:t>Text</a:t>
            </a:r>
          </a:p>
        </p:txBody>
      </p:sp>
      <p:sp>
        <p:nvSpPr>
          <p:cNvPr id="54" name="Oval 53">
            <a:extLst>
              <a:ext uri="{FF2B5EF4-FFF2-40B4-BE49-F238E27FC236}">
                <a16:creationId xmlns:a16="http://schemas.microsoft.com/office/drawing/2014/main" id="{AC821D34-243A-C547-88B7-4E33602CBA7D}"/>
              </a:ext>
            </a:extLst>
          </p:cNvPr>
          <p:cNvSpPr/>
          <p:nvPr/>
        </p:nvSpPr>
        <p:spPr>
          <a:xfrm>
            <a:off x="4868308" y="5160136"/>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51C8053A-CABF-F94C-9E6D-D2DA41D7CFAB}"/>
              </a:ext>
            </a:extLst>
          </p:cNvPr>
          <p:cNvSpPr/>
          <p:nvPr/>
        </p:nvSpPr>
        <p:spPr>
          <a:xfrm>
            <a:off x="5941549" y="5182242"/>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6" name="TextBox 55">
            <a:extLst>
              <a:ext uri="{FF2B5EF4-FFF2-40B4-BE49-F238E27FC236}">
                <a16:creationId xmlns:a16="http://schemas.microsoft.com/office/drawing/2014/main" id="{676BF97C-F461-A143-8AFB-4741E71ED6D0}"/>
              </a:ext>
            </a:extLst>
          </p:cNvPr>
          <p:cNvSpPr txBox="1"/>
          <p:nvPr/>
        </p:nvSpPr>
        <p:spPr>
          <a:xfrm>
            <a:off x="236460" y="5204011"/>
            <a:ext cx="3594372" cy="923330"/>
          </a:xfrm>
          <a:prstGeom prst="rect">
            <a:avLst/>
          </a:prstGeom>
          <a:noFill/>
        </p:spPr>
        <p:txBody>
          <a:bodyPr wrap="square" rtlCol="0">
            <a:spAutoFit/>
          </a:bodyPr>
          <a:lstStyle/>
          <a:p>
            <a:r>
              <a:rPr lang="en-US" dirty="0"/>
              <a:t>TX LED flashes until paired with car</a:t>
            </a:r>
          </a:p>
          <a:p>
            <a:r>
              <a:rPr lang="en-US" dirty="0"/>
              <a:t>TX LED turns on with each button press</a:t>
            </a:r>
          </a:p>
        </p:txBody>
      </p:sp>
      <p:sp>
        <p:nvSpPr>
          <p:cNvPr id="2" name="Title 1">
            <a:extLst>
              <a:ext uri="{FF2B5EF4-FFF2-40B4-BE49-F238E27FC236}">
                <a16:creationId xmlns:a16="http://schemas.microsoft.com/office/drawing/2014/main" id="{FDF4B639-B1C0-8B45-8A1F-CE717402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47007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92DDD7E-3D84-8549-BA54-3DCEC3231BBD}"/>
              </a:ext>
            </a:extLst>
          </p:cNvPr>
          <p:cNvPicPr>
            <a:picLocks noChangeAspect="1"/>
          </p:cNvPicPr>
          <p:nvPr/>
        </p:nvPicPr>
        <p:blipFill>
          <a:blip r:embed="rId2"/>
          <a:stretch>
            <a:fillRect/>
          </a:stretch>
        </p:blipFill>
        <p:spPr>
          <a:xfrm>
            <a:off x="445759" y="3432136"/>
            <a:ext cx="4299235" cy="3224426"/>
          </a:xfrm>
          <a:prstGeom prst="rect">
            <a:avLst/>
          </a:prstGeom>
        </p:spPr>
      </p:pic>
      <p:pic>
        <p:nvPicPr>
          <p:cNvPr id="1026" name="Picture 2" descr="Small outline integrated circuit - Wikipedia">
            <a:extLst>
              <a:ext uri="{FF2B5EF4-FFF2-40B4-BE49-F238E27FC236}">
                <a16:creationId xmlns:a16="http://schemas.microsoft.com/office/drawing/2014/main" id="{F34C0A85-89F4-5140-BDE9-50117D29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4" y="71638"/>
            <a:ext cx="5041900" cy="321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CE3158D9-F142-F54A-9273-3C2E29AFF553}"/>
              </a:ext>
            </a:extLst>
          </p:cNvPr>
          <p:cNvGraphicFramePr>
            <a:graphicFrameLocks noGrp="1"/>
          </p:cNvGraphicFramePr>
          <p:nvPr>
            <p:extLst>
              <p:ext uri="{D42A27DB-BD31-4B8C-83A1-F6EECF244321}">
                <p14:modId xmlns:p14="http://schemas.microsoft.com/office/powerpoint/2010/main" val="4229352404"/>
              </p:ext>
            </p:extLst>
          </p:nvPr>
        </p:nvGraphicFramePr>
        <p:xfrm>
          <a:off x="5590538" y="106622"/>
          <a:ext cx="2634736" cy="4079240"/>
        </p:xfrm>
        <a:graphic>
          <a:graphicData uri="http://schemas.openxmlformats.org/drawingml/2006/table">
            <a:tbl>
              <a:tblPr firstRow="1" bandRow="1">
                <a:tableStyleId>{5C22544A-7EE6-4342-B048-85BDC9FD1C3A}</a:tableStyleId>
              </a:tblPr>
              <a:tblGrid>
                <a:gridCol w="1317368">
                  <a:extLst>
                    <a:ext uri="{9D8B030D-6E8A-4147-A177-3AD203B41FA5}">
                      <a16:colId xmlns:a16="http://schemas.microsoft.com/office/drawing/2014/main" val="1357233517"/>
                    </a:ext>
                  </a:extLst>
                </a:gridCol>
                <a:gridCol w="1317368">
                  <a:extLst>
                    <a:ext uri="{9D8B030D-6E8A-4147-A177-3AD203B41FA5}">
                      <a16:colId xmlns:a16="http://schemas.microsoft.com/office/drawing/2014/main" val="4155669659"/>
                    </a:ext>
                  </a:extLst>
                </a:gridCol>
              </a:tblGrid>
              <a:tr h="370840">
                <a:tc>
                  <a:txBody>
                    <a:bodyPr/>
                    <a:lstStyle/>
                    <a:p>
                      <a:r>
                        <a:rPr lang="en-US" dirty="0"/>
                        <a:t>Dim</a:t>
                      </a:r>
                    </a:p>
                  </a:txBody>
                  <a:tcPr/>
                </a:tc>
                <a:tc>
                  <a:txBody>
                    <a:bodyPr/>
                    <a:lstStyle/>
                    <a:p>
                      <a:r>
                        <a:rPr lang="en-US" dirty="0"/>
                        <a:t>Value (mm)</a:t>
                      </a:r>
                    </a:p>
                  </a:txBody>
                  <a:tcPr/>
                </a:tc>
                <a:extLst>
                  <a:ext uri="{0D108BD9-81ED-4DB2-BD59-A6C34878D82A}">
                    <a16:rowId xmlns:a16="http://schemas.microsoft.com/office/drawing/2014/main" val="1101209026"/>
                  </a:ext>
                </a:extLst>
              </a:tr>
              <a:tr h="370840">
                <a:tc>
                  <a:txBody>
                    <a:bodyPr/>
                    <a:lstStyle/>
                    <a:p>
                      <a:r>
                        <a:rPr lang="en-US" dirty="0"/>
                        <a:t>T</a:t>
                      </a:r>
                    </a:p>
                  </a:txBody>
                  <a:tcPr/>
                </a:tc>
                <a:tc>
                  <a:txBody>
                    <a:bodyPr/>
                    <a:lstStyle/>
                    <a:p>
                      <a:endParaRPr lang="en-US" dirty="0"/>
                    </a:p>
                  </a:txBody>
                  <a:tcPr/>
                </a:tc>
                <a:extLst>
                  <a:ext uri="{0D108BD9-81ED-4DB2-BD59-A6C34878D82A}">
                    <a16:rowId xmlns:a16="http://schemas.microsoft.com/office/drawing/2014/main" val="1080683179"/>
                  </a:ext>
                </a:extLst>
              </a:tr>
              <a:tr h="370840">
                <a:tc>
                  <a:txBody>
                    <a:bodyPr/>
                    <a:lstStyle/>
                    <a:p>
                      <a:r>
                        <a:rPr lang="en-US" dirty="0"/>
                        <a:t>H</a:t>
                      </a:r>
                    </a:p>
                  </a:txBody>
                  <a:tcPr/>
                </a:tc>
                <a:tc>
                  <a:txBody>
                    <a:bodyPr/>
                    <a:lstStyle/>
                    <a:p>
                      <a:r>
                        <a:rPr lang="en-US" dirty="0"/>
                        <a:t>1.7</a:t>
                      </a:r>
                    </a:p>
                  </a:txBody>
                  <a:tcPr/>
                </a:tc>
                <a:extLst>
                  <a:ext uri="{0D108BD9-81ED-4DB2-BD59-A6C34878D82A}">
                    <a16:rowId xmlns:a16="http://schemas.microsoft.com/office/drawing/2014/main" val="2445616851"/>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8481958"/>
                  </a:ext>
                </a:extLst>
              </a:tr>
              <a:tr h="370840">
                <a:tc>
                  <a:txBody>
                    <a:bodyPr/>
                    <a:lstStyle/>
                    <a:p>
                      <a:r>
                        <a:rPr lang="en-US" dirty="0"/>
                        <a:t>L</a:t>
                      </a:r>
                    </a:p>
                  </a:txBody>
                  <a:tcPr/>
                </a:tc>
                <a:tc>
                  <a:txBody>
                    <a:bodyPr/>
                    <a:lstStyle/>
                    <a:p>
                      <a:r>
                        <a:rPr lang="en-US" dirty="0"/>
                        <a:t>8.7</a:t>
                      </a:r>
                    </a:p>
                  </a:txBody>
                  <a:tcPr/>
                </a:tc>
                <a:extLst>
                  <a:ext uri="{0D108BD9-81ED-4DB2-BD59-A6C34878D82A}">
                    <a16:rowId xmlns:a16="http://schemas.microsoft.com/office/drawing/2014/main" val="357889880"/>
                  </a:ext>
                </a:extLst>
              </a:tr>
              <a:tr h="370840">
                <a:tc>
                  <a:txBody>
                    <a:bodyPr/>
                    <a:lstStyle/>
                    <a:p>
                      <a:r>
                        <a:rPr lang="en-US" dirty="0"/>
                        <a:t>O</a:t>
                      </a:r>
                    </a:p>
                  </a:txBody>
                  <a:tcPr/>
                </a:tc>
                <a:tc>
                  <a:txBody>
                    <a:bodyPr/>
                    <a:lstStyle/>
                    <a:p>
                      <a:r>
                        <a:rPr lang="en-US" dirty="0"/>
                        <a:t>0.3</a:t>
                      </a:r>
                    </a:p>
                  </a:txBody>
                  <a:tcPr/>
                </a:tc>
                <a:extLst>
                  <a:ext uri="{0D108BD9-81ED-4DB2-BD59-A6C34878D82A}">
                    <a16:rowId xmlns:a16="http://schemas.microsoft.com/office/drawing/2014/main" val="3820255612"/>
                  </a:ext>
                </a:extLst>
              </a:tr>
              <a:tr h="370840">
                <a:tc>
                  <a:txBody>
                    <a:bodyPr/>
                    <a:lstStyle/>
                    <a:p>
                      <a:r>
                        <a:rPr lang="en-US" dirty="0"/>
                        <a:t>P</a:t>
                      </a:r>
                    </a:p>
                  </a:txBody>
                  <a:tcPr/>
                </a:tc>
                <a:tc>
                  <a:txBody>
                    <a:bodyPr/>
                    <a:lstStyle/>
                    <a:p>
                      <a:r>
                        <a:rPr lang="en-US" dirty="0"/>
                        <a:t>1.2</a:t>
                      </a:r>
                    </a:p>
                  </a:txBody>
                  <a:tcPr/>
                </a:tc>
                <a:extLst>
                  <a:ext uri="{0D108BD9-81ED-4DB2-BD59-A6C34878D82A}">
                    <a16:rowId xmlns:a16="http://schemas.microsoft.com/office/drawing/2014/main" val="1064283825"/>
                  </a:ext>
                </a:extLst>
              </a:tr>
              <a:tr h="370840">
                <a:tc>
                  <a:txBody>
                    <a:bodyPr/>
                    <a:lstStyle/>
                    <a:p>
                      <a:r>
                        <a:rPr lang="en-US" dirty="0" err="1"/>
                        <a:t>Lw</a:t>
                      </a:r>
                      <a:endParaRPr lang="en-US" dirty="0"/>
                    </a:p>
                  </a:txBody>
                  <a:tcPr/>
                </a:tc>
                <a:tc>
                  <a:txBody>
                    <a:bodyPr/>
                    <a:lstStyle/>
                    <a:p>
                      <a:r>
                        <a:rPr lang="en-US" dirty="0"/>
                        <a:t>0.4</a:t>
                      </a:r>
                    </a:p>
                  </a:txBody>
                  <a:tcPr/>
                </a:tc>
                <a:extLst>
                  <a:ext uri="{0D108BD9-81ED-4DB2-BD59-A6C34878D82A}">
                    <a16:rowId xmlns:a16="http://schemas.microsoft.com/office/drawing/2014/main" val="438593375"/>
                  </a:ext>
                </a:extLst>
              </a:tr>
              <a:tr h="370840">
                <a:tc>
                  <a:txBody>
                    <a:bodyPr/>
                    <a:lstStyle/>
                    <a:p>
                      <a:r>
                        <a:rPr lang="en-US" dirty="0"/>
                        <a:t>LL</a:t>
                      </a:r>
                    </a:p>
                  </a:txBody>
                  <a:tcPr/>
                </a:tc>
                <a:tc>
                  <a:txBody>
                    <a:bodyPr/>
                    <a:lstStyle/>
                    <a:p>
                      <a:r>
                        <a:rPr lang="en-US" dirty="0"/>
                        <a:t>1</a:t>
                      </a:r>
                    </a:p>
                  </a:txBody>
                  <a:tcPr/>
                </a:tc>
                <a:extLst>
                  <a:ext uri="{0D108BD9-81ED-4DB2-BD59-A6C34878D82A}">
                    <a16:rowId xmlns:a16="http://schemas.microsoft.com/office/drawing/2014/main" val="1665106353"/>
                  </a:ext>
                </a:extLst>
              </a:tr>
              <a:tr h="370840">
                <a:tc>
                  <a:txBody>
                    <a:bodyPr/>
                    <a:lstStyle/>
                    <a:p>
                      <a:r>
                        <a:rPr lang="en-US" dirty="0"/>
                        <a:t>WL</a:t>
                      </a:r>
                    </a:p>
                  </a:txBody>
                  <a:tcPr/>
                </a:tc>
                <a:tc>
                  <a:txBody>
                    <a:bodyPr/>
                    <a:lstStyle/>
                    <a:p>
                      <a:r>
                        <a:rPr lang="en-US" dirty="0"/>
                        <a:t>6</a:t>
                      </a:r>
                    </a:p>
                  </a:txBody>
                  <a:tcPr/>
                </a:tc>
                <a:extLst>
                  <a:ext uri="{0D108BD9-81ED-4DB2-BD59-A6C34878D82A}">
                    <a16:rowId xmlns:a16="http://schemas.microsoft.com/office/drawing/2014/main" val="1941057564"/>
                  </a:ext>
                </a:extLst>
              </a:tr>
              <a:tr h="370840">
                <a:tc>
                  <a:txBody>
                    <a:bodyPr/>
                    <a:lstStyle/>
                    <a:p>
                      <a:r>
                        <a:rPr lang="en-US" dirty="0"/>
                        <a:t>WB</a:t>
                      </a:r>
                    </a:p>
                  </a:txBody>
                  <a:tcPr/>
                </a:tc>
                <a:tc>
                  <a:txBody>
                    <a:bodyPr/>
                    <a:lstStyle/>
                    <a:p>
                      <a:r>
                        <a:rPr lang="en-US" dirty="0"/>
                        <a:t>4</a:t>
                      </a:r>
                    </a:p>
                  </a:txBody>
                  <a:tcPr/>
                </a:tc>
                <a:extLst>
                  <a:ext uri="{0D108BD9-81ED-4DB2-BD59-A6C34878D82A}">
                    <a16:rowId xmlns:a16="http://schemas.microsoft.com/office/drawing/2014/main" val="3280333001"/>
                  </a:ext>
                </a:extLst>
              </a:tr>
            </a:tbl>
          </a:graphicData>
        </a:graphic>
      </p:graphicFrame>
      <p:sp>
        <p:nvSpPr>
          <p:cNvPr id="18" name="TextBox 17">
            <a:extLst>
              <a:ext uri="{FF2B5EF4-FFF2-40B4-BE49-F238E27FC236}">
                <a16:creationId xmlns:a16="http://schemas.microsoft.com/office/drawing/2014/main" id="{F975F0AF-0BBA-BE49-A572-5230DB3ECF2E}"/>
              </a:ext>
            </a:extLst>
          </p:cNvPr>
          <p:cNvSpPr txBox="1"/>
          <p:nvPr/>
        </p:nvSpPr>
        <p:spPr>
          <a:xfrm>
            <a:off x="445758" y="491091"/>
            <a:ext cx="1469533" cy="1200329"/>
          </a:xfrm>
          <a:prstGeom prst="rect">
            <a:avLst/>
          </a:prstGeom>
          <a:noFill/>
        </p:spPr>
        <p:txBody>
          <a:bodyPr wrap="square" rtlCol="0">
            <a:spAutoFit/>
          </a:bodyPr>
          <a:lstStyle/>
          <a:p>
            <a:r>
              <a:rPr lang="en-US" dirty="0"/>
              <a:t>TX / RX</a:t>
            </a:r>
          </a:p>
          <a:p>
            <a:endParaRPr lang="en-US" dirty="0"/>
          </a:p>
          <a:p>
            <a:r>
              <a:rPr lang="en-US" dirty="0"/>
              <a:t>14 SOIC</a:t>
            </a:r>
          </a:p>
          <a:p>
            <a:endParaRPr lang="en-US" dirty="0"/>
          </a:p>
        </p:txBody>
      </p:sp>
      <p:graphicFrame>
        <p:nvGraphicFramePr>
          <p:cNvPr id="21" name="Table 2">
            <a:extLst>
              <a:ext uri="{FF2B5EF4-FFF2-40B4-BE49-F238E27FC236}">
                <a16:creationId xmlns:a16="http://schemas.microsoft.com/office/drawing/2014/main" id="{2B7BE452-EE37-B140-BBF5-2536D24824CB}"/>
              </a:ext>
            </a:extLst>
          </p:cNvPr>
          <p:cNvGraphicFramePr>
            <a:graphicFrameLocks noGrp="1"/>
          </p:cNvGraphicFramePr>
          <p:nvPr>
            <p:extLst>
              <p:ext uri="{D42A27DB-BD31-4B8C-83A1-F6EECF244321}">
                <p14:modId xmlns:p14="http://schemas.microsoft.com/office/powerpoint/2010/main" val="1689025205"/>
              </p:ext>
            </p:extLst>
          </p:nvPr>
        </p:nvGraphicFramePr>
        <p:xfrm>
          <a:off x="8559361" y="106622"/>
          <a:ext cx="2634736" cy="5562600"/>
        </p:xfrm>
        <a:graphic>
          <a:graphicData uri="http://schemas.openxmlformats.org/drawingml/2006/table">
            <a:tbl>
              <a:tblPr firstRow="1" bandRow="1">
                <a:tableStyleId>{5C22544A-7EE6-4342-B048-85BDC9FD1C3A}</a:tableStyleId>
              </a:tblPr>
              <a:tblGrid>
                <a:gridCol w="1317368">
                  <a:extLst>
                    <a:ext uri="{9D8B030D-6E8A-4147-A177-3AD203B41FA5}">
                      <a16:colId xmlns:a16="http://schemas.microsoft.com/office/drawing/2014/main" val="1357233517"/>
                    </a:ext>
                  </a:extLst>
                </a:gridCol>
                <a:gridCol w="1317368">
                  <a:extLst>
                    <a:ext uri="{9D8B030D-6E8A-4147-A177-3AD203B41FA5}">
                      <a16:colId xmlns:a16="http://schemas.microsoft.com/office/drawing/2014/main" val="4155669659"/>
                    </a:ext>
                  </a:extLst>
                </a:gridCol>
              </a:tblGrid>
              <a:tr h="370840">
                <a:tc>
                  <a:txBody>
                    <a:bodyPr/>
                    <a:lstStyle/>
                    <a:p>
                      <a:r>
                        <a:rPr lang="en-US" dirty="0"/>
                        <a:t>Pin</a:t>
                      </a:r>
                    </a:p>
                  </a:txBody>
                  <a:tcPr/>
                </a:tc>
                <a:tc>
                  <a:txBody>
                    <a:bodyPr/>
                    <a:lstStyle/>
                    <a:p>
                      <a:r>
                        <a:rPr lang="en-US" dirty="0"/>
                        <a:t>Function</a:t>
                      </a:r>
                    </a:p>
                  </a:txBody>
                  <a:tcPr/>
                </a:tc>
                <a:extLst>
                  <a:ext uri="{0D108BD9-81ED-4DB2-BD59-A6C34878D82A}">
                    <a16:rowId xmlns:a16="http://schemas.microsoft.com/office/drawing/2014/main" val="1101209026"/>
                  </a:ext>
                </a:extLst>
              </a:tr>
              <a:tr h="370840">
                <a:tc>
                  <a:txBody>
                    <a:bodyPr/>
                    <a:lstStyle/>
                    <a:p>
                      <a:r>
                        <a:rPr lang="en-US" dirty="0"/>
                        <a:t>1</a:t>
                      </a:r>
                    </a:p>
                  </a:txBody>
                  <a:tcPr/>
                </a:tc>
                <a:tc>
                  <a:txBody>
                    <a:bodyPr/>
                    <a:lstStyle/>
                    <a:p>
                      <a:r>
                        <a:rPr lang="en-US" dirty="0"/>
                        <a:t>RX</a:t>
                      </a:r>
                    </a:p>
                  </a:txBody>
                  <a:tcPr/>
                </a:tc>
                <a:extLst>
                  <a:ext uri="{0D108BD9-81ED-4DB2-BD59-A6C34878D82A}">
                    <a16:rowId xmlns:a16="http://schemas.microsoft.com/office/drawing/2014/main" val="1080683179"/>
                  </a:ext>
                </a:extLst>
              </a:tr>
              <a:tr h="370840">
                <a:tc>
                  <a:txBody>
                    <a:bodyPr/>
                    <a:lstStyle/>
                    <a:p>
                      <a:r>
                        <a:rPr lang="en-US" dirty="0"/>
                        <a:t>2</a:t>
                      </a:r>
                    </a:p>
                  </a:txBody>
                  <a:tcPr/>
                </a:tc>
                <a:tc>
                  <a:txBody>
                    <a:bodyPr/>
                    <a:lstStyle/>
                    <a:p>
                      <a:r>
                        <a:rPr lang="en-US" dirty="0"/>
                        <a:t>TX</a:t>
                      </a:r>
                    </a:p>
                  </a:txBody>
                  <a:tcPr/>
                </a:tc>
                <a:extLst>
                  <a:ext uri="{0D108BD9-81ED-4DB2-BD59-A6C34878D82A}">
                    <a16:rowId xmlns:a16="http://schemas.microsoft.com/office/drawing/2014/main" val="2445616851"/>
                  </a:ext>
                </a:extLst>
              </a:tr>
              <a:tr h="370840">
                <a:tc>
                  <a:txBody>
                    <a:bodyPr/>
                    <a:lstStyle/>
                    <a:p>
                      <a:r>
                        <a:rPr lang="en-US" dirty="0"/>
                        <a:t>3</a:t>
                      </a:r>
                    </a:p>
                  </a:txBody>
                  <a:tcPr/>
                </a:tc>
                <a:tc>
                  <a:txBody>
                    <a:bodyPr/>
                    <a:lstStyle/>
                    <a:p>
                      <a:endParaRPr lang="en-US" dirty="0"/>
                    </a:p>
                  </a:txBody>
                  <a:tcPr/>
                </a:tc>
                <a:extLst>
                  <a:ext uri="{0D108BD9-81ED-4DB2-BD59-A6C34878D82A}">
                    <a16:rowId xmlns:a16="http://schemas.microsoft.com/office/drawing/2014/main" val="3278481958"/>
                  </a:ext>
                </a:extLst>
              </a:tr>
              <a:tr h="370840">
                <a:tc>
                  <a:txBody>
                    <a:bodyPr/>
                    <a:lstStyle/>
                    <a:p>
                      <a:r>
                        <a:rPr lang="en-US" dirty="0"/>
                        <a:t>4</a:t>
                      </a:r>
                    </a:p>
                  </a:txBody>
                  <a:tcPr/>
                </a:tc>
                <a:tc>
                  <a:txBody>
                    <a:bodyPr/>
                    <a:lstStyle/>
                    <a:p>
                      <a:r>
                        <a:rPr lang="en-US" dirty="0"/>
                        <a:t>GPIO0</a:t>
                      </a:r>
                    </a:p>
                  </a:txBody>
                  <a:tcPr/>
                </a:tc>
                <a:extLst>
                  <a:ext uri="{0D108BD9-81ED-4DB2-BD59-A6C34878D82A}">
                    <a16:rowId xmlns:a16="http://schemas.microsoft.com/office/drawing/2014/main" val="357889880"/>
                  </a:ext>
                </a:extLst>
              </a:tr>
              <a:tr h="370840">
                <a:tc>
                  <a:txBody>
                    <a:bodyPr/>
                    <a:lstStyle/>
                    <a:p>
                      <a:r>
                        <a:rPr lang="en-US" dirty="0"/>
                        <a:t>5</a:t>
                      </a:r>
                    </a:p>
                  </a:txBody>
                  <a:tcPr/>
                </a:tc>
                <a:tc>
                  <a:txBody>
                    <a:bodyPr/>
                    <a:lstStyle/>
                    <a:p>
                      <a:r>
                        <a:rPr lang="en-US" dirty="0"/>
                        <a:t>GPIO1</a:t>
                      </a:r>
                    </a:p>
                  </a:txBody>
                  <a:tcPr/>
                </a:tc>
                <a:extLst>
                  <a:ext uri="{0D108BD9-81ED-4DB2-BD59-A6C34878D82A}">
                    <a16:rowId xmlns:a16="http://schemas.microsoft.com/office/drawing/2014/main" val="3820255612"/>
                  </a:ext>
                </a:extLst>
              </a:tr>
              <a:tr h="370840">
                <a:tc>
                  <a:txBody>
                    <a:bodyPr/>
                    <a:lstStyle/>
                    <a:p>
                      <a:r>
                        <a:rPr lang="en-US" dirty="0"/>
                        <a:t>6</a:t>
                      </a:r>
                    </a:p>
                  </a:txBody>
                  <a:tcPr/>
                </a:tc>
                <a:tc>
                  <a:txBody>
                    <a:bodyPr/>
                    <a:lstStyle/>
                    <a:p>
                      <a:r>
                        <a:rPr lang="en-US" dirty="0"/>
                        <a:t>GPIO2</a:t>
                      </a:r>
                    </a:p>
                  </a:txBody>
                  <a:tcPr/>
                </a:tc>
                <a:extLst>
                  <a:ext uri="{0D108BD9-81ED-4DB2-BD59-A6C34878D82A}">
                    <a16:rowId xmlns:a16="http://schemas.microsoft.com/office/drawing/2014/main" val="1064283825"/>
                  </a:ext>
                </a:extLst>
              </a:tr>
              <a:tr h="370840">
                <a:tc>
                  <a:txBody>
                    <a:bodyPr/>
                    <a:lstStyle/>
                    <a:p>
                      <a:r>
                        <a:rPr lang="en-US" dirty="0"/>
                        <a:t>7</a:t>
                      </a:r>
                    </a:p>
                  </a:txBody>
                  <a:tcPr/>
                </a:tc>
                <a:tc>
                  <a:txBody>
                    <a:bodyPr/>
                    <a:lstStyle/>
                    <a:p>
                      <a:r>
                        <a:rPr lang="en-US" dirty="0"/>
                        <a:t>GPIO3</a:t>
                      </a:r>
                    </a:p>
                  </a:txBody>
                  <a:tcPr/>
                </a:tc>
                <a:extLst>
                  <a:ext uri="{0D108BD9-81ED-4DB2-BD59-A6C34878D82A}">
                    <a16:rowId xmlns:a16="http://schemas.microsoft.com/office/drawing/2014/main" val="438593375"/>
                  </a:ext>
                </a:extLst>
              </a:tr>
              <a:tr h="370840">
                <a:tc>
                  <a:txBody>
                    <a:bodyPr/>
                    <a:lstStyle/>
                    <a:p>
                      <a:r>
                        <a:rPr lang="en-US" dirty="0"/>
                        <a:t>8</a:t>
                      </a:r>
                    </a:p>
                  </a:txBody>
                  <a:tcPr/>
                </a:tc>
                <a:tc>
                  <a:txBody>
                    <a:bodyPr/>
                    <a:lstStyle/>
                    <a:p>
                      <a:r>
                        <a:rPr lang="en-US" dirty="0"/>
                        <a:t>?</a:t>
                      </a:r>
                    </a:p>
                  </a:txBody>
                  <a:tcPr/>
                </a:tc>
                <a:extLst>
                  <a:ext uri="{0D108BD9-81ED-4DB2-BD59-A6C34878D82A}">
                    <a16:rowId xmlns:a16="http://schemas.microsoft.com/office/drawing/2014/main" val="1665106353"/>
                  </a:ext>
                </a:extLst>
              </a:tr>
              <a:tr h="370840">
                <a:tc>
                  <a:txBody>
                    <a:bodyPr/>
                    <a:lstStyle/>
                    <a:p>
                      <a:r>
                        <a:rPr lang="en-US" dirty="0"/>
                        <a:t>9</a:t>
                      </a:r>
                    </a:p>
                  </a:txBody>
                  <a:tcPr/>
                </a:tc>
                <a:tc>
                  <a:txBody>
                    <a:bodyPr/>
                    <a:lstStyle/>
                    <a:p>
                      <a:r>
                        <a:rPr lang="en-US" dirty="0"/>
                        <a:t>VCC</a:t>
                      </a:r>
                    </a:p>
                  </a:txBody>
                  <a:tcPr/>
                </a:tc>
                <a:extLst>
                  <a:ext uri="{0D108BD9-81ED-4DB2-BD59-A6C34878D82A}">
                    <a16:rowId xmlns:a16="http://schemas.microsoft.com/office/drawing/2014/main" val="1941057564"/>
                  </a:ext>
                </a:extLst>
              </a:tr>
              <a:tr h="370840">
                <a:tc>
                  <a:txBody>
                    <a:bodyPr/>
                    <a:lstStyle/>
                    <a:p>
                      <a:r>
                        <a:rPr lang="en-US" dirty="0"/>
                        <a:t>10</a:t>
                      </a:r>
                    </a:p>
                  </a:txBody>
                  <a:tcPr/>
                </a:tc>
                <a:tc>
                  <a:txBody>
                    <a:bodyPr/>
                    <a:lstStyle/>
                    <a:p>
                      <a:r>
                        <a:rPr lang="en-US" dirty="0"/>
                        <a:t>GPIO4</a:t>
                      </a:r>
                    </a:p>
                  </a:txBody>
                  <a:tcPr/>
                </a:tc>
                <a:extLst>
                  <a:ext uri="{0D108BD9-81ED-4DB2-BD59-A6C34878D82A}">
                    <a16:rowId xmlns:a16="http://schemas.microsoft.com/office/drawing/2014/main" val="3280333001"/>
                  </a:ext>
                </a:extLst>
              </a:tr>
              <a:tr h="370840">
                <a:tc>
                  <a:txBody>
                    <a:bodyPr/>
                    <a:lstStyle/>
                    <a:p>
                      <a:r>
                        <a:rPr lang="en-US" dirty="0"/>
                        <a:t>11</a:t>
                      </a:r>
                    </a:p>
                  </a:txBody>
                  <a:tcPr/>
                </a:tc>
                <a:tc>
                  <a:txBody>
                    <a:bodyPr/>
                    <a:lstStyle/>
                    <a:p>
                      <a:r>
                        <a:rPr lang="en-US" dirty="0"/>
                        <a:t>GPIO5</a:t>
                      </a:r>
                    </a:p>
                  </a:txBody>
                  <a:tcPr/>
                </a:tc>
                <a:extLst>
                  <a:ext uri="{0D108BD9-81ED-4DB2-BD59-A6C34878D82A}">
                    <a16:rowId xmlns:a16="http://schemas.microsoft.com/office/drawing/2014/main" val="1667952809"/>
                  </a:ext>
                </a:extLst>
              </a:tr>
              <a:tr h="370840">
                <a:tc>
                  <a:txBody>
                    <a:bodyPr/>
                    <a:lstStyle/>
                    <a:p>
                      <a:r>
                        <a:rPr lang="en-US" dirty="0"/>
                        <a:t>12</a:t>
                      </a:r>
                    </a:p>
                  </a:txBody>
                  <a:tcPr/>
                </a:tc>
                <a:tc>
                  <a:txBody>
                    <a:bodyPr/>
                    <a:lstStyle/>
                    <a:p>
                      <a:r>
                        <a:rPr lang="en-US" dirty="0"/>
                        <a:t>VCC</a:t>
                      </a:r>
                    </a:p>
                  </a:txBody>
                  <a:tcPr/>
                </a:tc>
                <a:extLst>
                  <a:ext uri="{0D108BD9-81ED-4DB2-BD59-A6C34878D82A}">
                    <a16:rowId xmlns:a16="http://schemas.microsoft.com/office/drawing/2014/main" val="3715882211"/>
                  </a:ext>
                </a:extLst>
              </a:tr>
              <a:tr h="370840">
                <a:tc>
                  <a:txBody>
                    <a:bodyPr/>
                    <a:lstStyle/>
                    <a:p>
                      <a:r>
                        <a:rPr lang="en-US" dirty="0"/>
                        <a:t>13</a:t>
                      </a:r>
                    </a:p>
                  </a:txBody>
                  <a:tcPr/>
                </a:tc>
                <a:tc>
                  <a:txBody>
                    <a:bodyPr/>
                    <a:lstStyle/>
                    <a:p>
                      <a:r>
                        <a:rPr lang="en-US" dirty="0"/>
                        <a:t>XO/XI</a:t>
                      </a:r>
                    </a:p>
                  </a:txBody>
                  <a:tcPr/>
                </a:tc>
                <a:extLst>
                  <a:ext uri="{0D108BD9-81ED-4DB2-BD59-A6C34878D82A}">
                    <a16:rowId xmlns:a16="http://schemas.microsoft.com/office/drawing/2014/main" val="240282002"/>
                  </a:ext>
                </a:extLst>
              </a:tr>
              <a:tr h="370840">
                <a:tc>
                  <a:txBody>
                    <a:bodyPr/>
                    <a:lstStyle/>
                    <a:p>
                      <a:r>
                        <a:rPr lang="en-US" dirty="0"/>
                        <a:t>14</a:t>
                      </a:r>
                    </a:p>
                  </a:txBody>
                  <a:tcPr/>
                </a:tc>
                <a:tc>
                  <a:txBody>
                    <a:bodyPr/>
                    <a:lstStyle/>
                    <a:p>
                      <a:r>
                        <a:rPr lang="en-US" dirty="0"/>
                        <a:t>XI/XO</a:t>
                      </a:r>
                    </a:p>
                  </a:txBody>
                  <a:tcPr/>
                </a:tc>
                <a:extLst>
                  <a:ext uri="{0D108BD9-81ED-4DB2-BD59-A6C34878D82A}">
                    <a16:rowId xmlns:a16="http://schemas.microsoft.com/office/drawing/2014/main" val="3991914033"/>
                  </a:ext>
                </a:extLst>
              </a:tr>
            </a:tbl>
          </a:graphicData>
        </a:graphic>
      </p:graphicFrame>
      <p:sp>
        <p:nvSpPr>
          <p:cNvPr id="3" name="Title 2">
            <a:extLst>
              <a:ext uri="{FF2B5EF4-FFF2-40B4-BE49-F238E27FC236}">
                <a16:creationId xmlns:a16="http://schemas.microsoft.com/office/drawing/2014/main" id="{56D66AA0-C2CE-9A49-BDD4-8D30CF65A68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71430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052F460-D2CB-064A-8E95-2994F8806081}"/>
              </a:ext>
            </a:extLst>
          </p:cNvPr>
          <p:cNvPicPr>
            <a:picLocks noChangeAspect="1"/>
          </p:cNvPicPr>
          <p:nvPr/>
        </p:nvPicPr>
        <p:blipFill>
          <a:blip r:embed="rId3"/>
          <a:stretch>
            <a:fillRect/>
          </a:stretch>
        </p:blipFill>
        <p:spPr>
          <a:xfrm>
            <a:off x="0" y="715985"/>
            <a:ext cx="12192000" cy="6142729"/>
          </a:xfrm>
          <a:prstGeom prst="rect">
            <a:avLst/>
          </a:prstGeom>
        </p:spPr>
      </p:pic>
      <p:sp>
        <p:nvSpPr>
          <p:cNvPr id="18" name="Oval 17">
            <a:extLst>
              <a:ext uri="{FF2B5EF4-FFF2-40B4-BE49-F238E27FC236}">
                <a16:creationId xmlns:a16="http://schemas.microsoft.com/office/drawing/2014/main" id="{FA4B875B-65B5-3448-80B4-3A1E17325235}"/>
              </a:ext>
            </a:extLst>
          </p:cNvPr>
          <p:cNvSpPr/>
          <p:nvPr/>
        </p:nvSpPr>
        <p:spPr>
          <a:xfrm>
            <a:off x="1089778" y="3469176"/>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767EE9-14AC-6842-87B7-2AA4F4333D13}"/>
              </a:ext>
            </a:extLst>
          </p:cNvPr>
          <p:cNvSpPr/>
          <p:nvPr/>
        </p:nvSpPr>
        <p:spPr>
          <a:xfrm>
            <a:off x="3153357" y="3508084"/>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D50713-3D9C-7F42-AFCA-4E32E5B9435E}"/>
              </a:ext>
            </a:extLst>
          </p:cNvPr>
          <p:cNvSpPr/>
          <p:nvPr/>
        </p:nvSpPr>
        <p:spPr>
          <a:xfrm>
            <a:off x="5216935" y="3509157"/>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B98D31-5A83-F54C-9E08-CF0B8DE1BED0}"/>
              </a:ext>
            </a:extLst>
          </p:cNvPr>
          <p:cNvSpPr/>
          <p:nvPr/>
        </p:nvSpPr>
        <p:spPr>
          <a:xfrm>
            <a:off x="6143691" y="3533870"/>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F502FA4-8044-A44A-BB3A-23D5DAF48435}"/>
              </a:ext>
            </a:extLst>
          </p:cNvPr>
          <p:cNvCxnSpPr>
            <a:cxnSpLocks/>
          </p:cNvCxnSpPr>
          <p:nvPr/>
        </p:nvCxnSpPr>
        <p:spPr>
          <a:xfrm>
            <a:off x="6672949" y="0"/>
            <a:ext cx="0" cy="35863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C0DBB-44C0-6040-BBDE-F33236381F63}"/>
              </a:ext>
            </a:extLst>
          </p:cNvPr>
          <p:cNvCxnSpPr>
            <a:cxnSpLocks/>
          </p:cNvCxnSpPr>
          <p:nvPr/>
        </p:nvCxnSpPr>
        <p:spPr>
          <a:xfrm>
            <a:off x="5795619" y="358350"/>
            <a:ext cx="0" cy="34010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545423-22DE-8E4B-B6AB-F1F01F12948F}"/>
              </a:ext>
            </a:extLst>
          </p:cNvPr>
          <p:cNvCxnSpPr>
            <a:cxnSpLocks/>
          </p:cNvCxnSpPr>
          <p:nvPr/>
        </p:nvCxnSpPr>
        <p:spPr>
          <a:xfrm>
            <a:off x="3719684" y="358350"/>
            <a:ext cx="0" cy="32774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13DAF2-0BED-A54F-9841-2578235C48B9}"/>
              </a:ext>
            </a:extLst>
          </p:cNvPr>
          <p:cNvCxnSpPr>
            <a:cxnSpLocks/>
          </p:cNvCxnSpPr>
          <p:nvPr/>
        </p:nvCxnSpPr>
        <p:spPr>
          <a:xfrm>
            <a:off x="1656105" y="0"/>
            <a:ext cx="0" cy="36234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4429AC6-5013-684B-945F-66A62497DD0C}"/>
              </a:ext>
            </a:extLst>
          </p:cNvPr>
          <p:cNvSpPr txBox="1"/>
          <p:nvPr/>
        </p:nvSpPr>
        <p:spPr>
          <a:xfrm>
            <a:off x="1610927" y="332517"/>
            <a:ext cx="1475233" cy="369332"/>
          </a:xfrm>
          <a:prstGeom prst="rect">
            <a:avLst/>
          </a:prstGeom>
          <a:noFill/>
        </p:spPr>
        <p:txBody>
          <a:bodyPr wrap="square" rtlCol="0">
            <a:spAutoFit/>
          </a:bodyPr>
          <a:lstStyle/>
          <a:p>
            <a:r>
              <a:rPr lang="en-US" dirty="0"/>
              <a:t>2409.76MHz</a:t>
            </a:r>
          </a:p>
        </p:txBody>
      </p:sp>
      <p:sp>
        <p:nvSpPr>
          <p:cNvPr id="32" name="TextBox 31">
            <a:extLst>
              <a:ext uri="{FF2B5EF4-FFF2-40B4-BE49-F238E27FC236}">
                <a16:creationId xmlns:a16="http://schemas.microsoft.com/office/drawing/2014/main" id="{157A9E13-0228-9747-A095-D5213720F468}"/>
              </a:ext>
            </a:extLst>
          </p:cNvPr>
          <p:cNvSpPr txBox="1"/>
          <p:nvPr/>
        </p:nvSpPr>
        <p:spPr>
          <a:xfrm>
            <a:off x="3674504" y="357230"/>
            <a:ext cx="1117593" cy="369332"/>
          </a:xfrm>
          <a:prstGeom prst="rect">
            <a:avLst/>
          </a:prstGeom>
          <a:noFill/>
        </p:spPr>
        <p:txBody>
          <a:bodyPr wrap="square" rtlCol="0">
            <a:spAutoFit/>
          </a:bodyPr>
          <a:lstStyle/>
          <a:p>
            <a:r>
              <a:rPr lang="en-US" dirty="0"/>
              <a:t>2410.01</a:t>
            </a:r>
          </a:p>
        </p:txBody>
      </p:sp>
      <p:sp>
        <p:nvSpPr>
          <p:cNvPr id="33" name="TextBox 32">
            <a:extLst>
              <a:ext uri="{FF2B5EF4-FFF2-40B4-BE49-F238E27FC236}">
                <a16:creationId xmlns:a16="http://schemas.microsoft.com/office/drawing/2014/main" id="{96544AFE-4134-2B41-9352-B417B0A48472}"/>
              </a:ext>
            </a:extLst>
          </p:cNvPr>
          <p:cNvSpPr txBox="1"/>
          <p:nvPr/>
        </p:nvSpPr>
        <p:spPr>
          <a:xfrm>
            <a:off x="5738083" y="357230"/>
            <a:ext cx="996347" cy="369332"/>
          </a:xfrm>
          <a:prstGeom prst="rect">
            <a:avLst/>
          </a:prstGeom>
          <a:noFill/>
        </p:spPr>
        <p:txBody>
          <a:bodyPr wrap="square" rtlCol="0">
            <a:spAutoFit/>
          </a:bodyPr>
          <a:lstStyle/>
          <a:p>
            <a:r>
              <a:rPr lang="en-US" dirty="0"/>
              <a:t>2410.26</a:t>
            </a:r>
          </a:p>
        </p:txBody>
      </p:sp>
      <p:sp>
        <p:nvSpPr>
          <p:cNvPr id="34" name="TextBox 33">
            <a:extLst>
              <a:ext uri="{FF2B5EF4-FFF2-40B4-BE49-F238E27FC236}">
                <a16:creationId xmlns:a16="http://schemas.microsoft.com/office/drawing/2014/main" id="{A6C74DD3-B259-2F4B-913F-F0525E189ADA}"/>
              </a:ext>
            </a:extLst>
          </p:cNvPr>
          <p:cNvSpPr txBox="1"/>
          <p:nvPr/>
        </p:nvSpPr>
        <p:spPr>
          <a:xfrm>
            <a:off x="6701912" y="357230"/>
            <a:ext cx="1036031" cy="369332"/>
          </a:xfrm>
          <a:prstGeom prst="rect">
            <a:avLst/>
          </a:prstGeom>
          <a:noFill/>
        </p:spPr>
        <p:txBody>
          <a:bodyPr wrap="square" rtlCol="0">
            <a:spAutoFit/>
          </a:bodyPr>
          <a:lstStyle/>
          <a:p>
            <a:r>
              <a:rPr lang="en-US" dirty="0"/>
              <a:t>2410.37</a:t>
            </a:r>
          </a:p>
        </p:txBody>
      </p:sp>
      <p:cxnSp>
        <p:nvCxnSpPr>
          <p:cNvPr id="35" name="Straight Arrow Connector 34">
            <a:extLst>
              <a:ext uri="{FF2B5EF4-FFF2-40B4-BE49-F238E27FC236}">
                <a16:creationId xmlns:a16="http://schemas.microsoft.com/office/drawing/2014/main" id="{64052999-BE83-4149-9A5E-CC5CDA2C6FF3}"/>
              </a:ext>
            </a:extLst>
          </p:cNvPr>
          <p:cNvCxnSpPr>
            <a:cxnSpLocks/>
          </p:cNvCxnSpPr>
          <p:nvPr/>
        </p:nvCxnSpPr>
        <p:spPr>
          <a:xfrm flipH="1">
            <a:off x="1656106" y="188307"/>
            <a:ext cx="49300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354925-C567-744D-99B7-63574F914EB6}"/>
              </a:ext>
            </a:extLst>
          </p:cNvPr>
          <p:cNvSpPr txBox="1"/>
          <p:nvPr/>
        </p:nvSpPr>
        <p:spPr>
          <a:xfrm>
            <a:off x="2797174" y="-103857"/>
            <a:ext cx="2219663" cy="369332"/>
          </a:xfrm>
          <a:prstGeom prst="rect">
            <a:avLst/>
          </a:prstGeom>
          <a:noFill/>
        </p:spPr>
        <p:txBody>
          <a:bodyPr wrap="square" rtlCol="0">
            <a:spAutoFit/>
          </a:bodyPr>
          <a:lstStyle/>
          <a:p>
            <a:r>
              <a:rPr lang="en-US" dirty="0"/>
              <a:t>0.61MHz = 610kHz</a:t>
            </a:r>
          </a:p>
        </p:txBody>
      </p:sp>
      <p:cxnSp>
        <p:nvCxnSpPr>
          <p:cNvPr id="40" name="Straight Arrow Connector 39">
            <a:extLst>
              <a:ext uri="{FF2B5EF4-FFF2-40B4-BE49-F238E27FC236}">
                <a16:creationId xmlns:a16="http://schemas.microsoft.com/office/drawing/2014/main" id="{0ED09C42-1F35-5F44-ACB0-E7B38408780B}"/>
              </a:ext>
            </a:extLst>
          </p:cNvPr>
          <p:cNvCxnSpPr>
            <a:cxnSpLocks/>
          </p:cNvCxnSpPr>
          <p:nvPr/>
        </p:nvCxnSpPr>
        <p:spPr>
          <a:xfrm flipH="1">
            <a:off x="1408961" y="2684369"/>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B6C79E7-F9A4-614E-8225-417D7BB00C47}"/>
              </a:ext>
            </a:extLst>
          </p:cNvPr>
          <p:cNvSpPr txBox="1"/>
          <p:nvPr/>
        </p:nvSpPr>
        <p:spPr>
          <a:xfrm>
            <a:off x="1708745" y="2312641"/>
            <a:ext cx="1148495" cy="369332"/>
          </a:xfrm>
          <a:prstGeom prst="rect">
            <a:avLst/>
          </a:prstGeom>
          <a:noFill/>
        </p:spPr>
        <p:txBody>
          <a:bodyPr wrap="square" rtlCol="0">
            <a:spAutoFit/>
          </a:bodyPr>
          <a:lstStyle/>
          <a:p>
            <a:r>
              <a:rPr lang="en-US" dirty="0">
                <a:solidFill>
                  <a:schemeClr val="bg1"/>
                </a:solidFill>
              </a:rPr>
              <a:t>~0.03MHz</a:t>
            </a:r>
          </a:p>
        </p:txBody>
      </p:sp>
      <p:sp>
        <p:nvSpPr>
          <p:cNvPr id="3" name="Title 2">
            <a:extLst>
              <a:ext uri="{FF2B5EF4-FFF2-40B4-BE49-F238E27FC236}">
                <a16:creationId xmlns:a16="http://schemas.microsoft.com/office/drawing/2014/main" id="{0BEE08C6-8404-0E4E-B5B6-B0C069C0884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466348467"/>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A50D82A2-98C9-FA4E-BB75-572D3BF803A9}" vid="{E7D37855-F521-9E40-9E76-E4724AB6A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136904</TotalTime>
  <Words>588</Words>
  <Application>Microsoft Macintosh PowerPoint</Application>
  <PresentationFormat>Widescreen</PresentationFormat>
  <Paragraphs>231</Paragraphs>
  <Slides>19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Inter</vt:lpstr>
      <vt:lpstr>Arial</vt:lpstr>
      <vt:lpstr>Calibri</vt:lpstr>
      <vt:lpstr>Calibri Light</vt:lpstr>
      <vt:lpstr>3_Office Theme</vt:lpstr>
      <vt:lpstr>RC Car RE Notes</vt:lpstr>
      <vt:lpstr>PowerPoint Presentation</vt:lpstr>
      <vt:lpstr>PowerPoint Presentation</vt:lpstr>
      <vt:lpstr>RC Car   Car RX</vt:lpstr>
      <vt:lpstr>RC Car   Controller TX</vt:lpstr>
      <vt:lpstr>PowerPoint Presentation</vt:lpstr>
      <vt:lpstr>PowerPoint Presentation</vt:lpstr>
      <vt:lpstr>PowerPoint Presentation</vt:lpstr>
      <vt:lpstr>PowerPoint Presentation</vt:lpstr>
      <vt:lpstr>RC Car   TX RX ICs Pair</vt:lpstr>
      <vt:lpstr>RC Car   TX Antennae</vt:lpstr>
      <vt:lpstr>PowerPoint Presentation</vt:lpstr>
      <vt:lpstr>RC Car   Pico Pi Board</vt:lpstr>
      <vt:lpstr>RC Car   Next Steps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176</cp:revision>
  <cp:lastPrinted>2021-03-21T17:03:19Z</cp:lastPrinted>
  <dcterms:created xsi:type="dcterms:W3CDTF">2021-02-28T21:22:43Z</dcterms:created>
  <dcterms:modified xsi:type="dcterms:W3CDTF">2022-01-16T20:25:36Z</dcterms:modified>
</cp:coreProperties>
</file>